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5" r:id="rId1"/>
  </p:sldMasterIdLst>
  <p:notesMasterIdLst>
    <p:notesMasterId r:id="rId58"/>
  </p:notesMasterIdLst>
  <p:sldIdLst>
    <p:sldId id="256" r:id="rId2"/>
    <p:sldId id="257" r:id="rId3"/>
    <p:sldId id="45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311"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10" r:id="rId57"/>
  </p:sldIdLst>
  <p:sldSz cx="9144000" cy="6858000" type="screen4x3"/>
  <p:notesSz cx="6858000" cy="9144000"/>
  <p:embeddedFontLst>
    <p:embeddedFont>
      <p:font typeface="Calibri" panose="020F0502020204030204" pitchFamily="34" charset="0"/>
      <p:regular r:id="rId59"/>
      <p:bold r:id="rId60"/>
      <p:italic r:id="rId61"/>
      <p:boldItalic r:id="rId62"/>
    </p:embeddedFont>
    <p:embeddedFont>
      <p:font typeface="Helvetica Neue" panose="02000503000000020004" pitchFamily="2" charset="0"/>
      <p:regular r:id="rId63"/>
      <p:bold r:id="rId64"/>
      <p:italic r:id="rId65"/>
      <p:boldItalic r:id="rId66"/>
    </p:embeddedFont>
    <p:embeddedFont>
      <p:font typeface="Merriweather Sans" pitchFamily="2" charset="77"/>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B3A6A1-0A5B-4F2D-A4F3-D2CF70057128}">
  <a:tblStyle styleId="{C3B3A6A1-0A5B-4F2D-A4F3-D2CF7005712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p:restoredTop sz="85675"/>
  </p:normalViewPr>
  <p:slideViewPr>
    <p:cSldViewPr snapToGrid="0">
      <p:cViewPr varScale="1">
        <p:scale>
          <a:sx n="103" d="100"/>
          <a:sy n="103" d="100"/>
        </p:scale>
        <p:origin x="1592"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8570549bd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8570549b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a8570549bd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8570549bd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8570549b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a8570549bd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8570549bd_0_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8570549b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a8570549bd_0_1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a8570549bd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a8570549b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a8570549bd_0_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8570549bd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8570549b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000"/>
              </a:spcBef>
              <a:spcAft>
                <a:spcPts val="2000"/>
              </a:spcAft>
              <a:buClr>
                <a:schemeClr val="dk1"/>
              </a:buClr>
              <a:buSzPts val="1100"/>
              <a:buFont typeface="Arial"/>
              <a:buNone/>
            </a:pPr>
            <a:r>
              <a:rPr lang="fr-FR" sz="1100">
                <a:latin typeface="Arial"/>
                <a:ea typeface="Arial"/>
                <a:cs typeface="Arial"/>
                <a:sym typeface="Arial"/>
              </a:rPr>
              <a:t>Des </a:t>
            </a:r>
            <a:r>
              <a:rPr lang="fr-FR" sz="1100" b="1">
                <a:latin typeface="Arial"/>
                <a:ea typeface="Arial"/>
                <a:cs typeface="Arial"/>
                <a:sym typeface="Arial"/>
              </a:rPr>
              <a:t>points de contrôle</a:t>
            </a:r>
            <a:r>
              <a:rPr lang="fr-FR" sz="1100">
                <a:latin typeface="Arial"/>
                <a:ea typeface="Arial"/>
                <a:cs typeface="Arial"/>
                <a:sym typeface="Arial"/>
              </a:rPr>
              <a:t> sont programmés entre chaque phase du cycle cellulaire, afin de vérifier que le processus en cours se déroule de façon normale. Pendant la phase S, des mutations spontanées ou induites par des produits chimiques ou des radiations ionisantes ou tout autre agent appelé « mutagène » peuvent se produire.</a:t>
            </a:r>
            <a:endParaRPr/>
          </a:p>
        </p:txBody>
      </p:sp>
      <p:sp>
        <p:nvSpPr>
          <p:cNvPr id="193" name="Google Shape;193;ga8570549bd_0_1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8570549bd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8570549b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000"/>
              </a:spcBef>
              <a:spcAft>
                <a:spcPts val="0"/>
              </a:spcAft>
              <a:buClr>
                <a:schemeClr val="dk1"/>
              </a:buClr>
              <a:buSzPts val="1100"/>
              <a:buFont typeface="Arial"/>
              <a:buNone/>
            </a:pPr>
            <a:r>
              <a:rPr lang="fr-FR" sz="1100">
                <a:latin typeface="Arial"/>
                <a:ea typeface="Arial"/>
                <a:cs typeface="Arial"/>
                <a:sym typeface="Arial"/>
              </a:rPr>
              <a:t> Si ces mutations ne sont pas létales ou ne sont pas réparées pendant la phase G2, elles seront transmises aux cellules filles. L'accumulation d'erreurs non létales dans le génome de la cellule est à l'origine de la TRANSFORMATION de la cellule, à l'origine saine, en cellule cancéreuse.</a:t>
            </a:r>
            <a:endParaRPr/>
          </a:p>
          <a:p>
            <a:pPr marL="0" lvl="0" indent="0" algn="l" rtl="0">
              <a:spcBef>
                <a:spcPts val="2000"/>
              </a:spcBef>
              <a:spcAft>
                <a:spcPts val="0"/>
              </a:spcAft>
              <a:buNone/>
            </a:pPr>
            <a:endParaRPr/>
          </a:p>
        </p:txBody>
      </p:sp>
      <p:sp>
        <p:nvSpPr>
          <p:cNvPr id="204" name="Google Shape;204;ga8570549bd_0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8570549bd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8570549b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a8570549bd_0_19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8570549bd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8570549b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a8570549bd_0_1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8570549bd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8570549b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a8570549bd_0_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8570549bd_0_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8570549b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a8570549bd_0_1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8570549bd_0_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8570549bd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a8570549bd_0_2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8570549bd_0_2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8570549b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a8570549bd_0_2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a8570549bd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a8570549bd_0_5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8570549bd_0_16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a8570549bd_0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a8570549bd_0_16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8570549bd_0_16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a8570549bd_0_1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a8570549bd_0_16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8570549bd_0_1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a8570549bd_0_16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8570549bd_0_1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a8570549bd_0_16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8570549bd_0_1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a8570549bd_0_17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a8570549bd_0_2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a8570549bd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ga8570549bd_0_2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a8570549bd_0_1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a8570549bd_0_17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565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a8570549b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a8570549bd_0_2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8570549bd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a8570549bd_0_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8570549bd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a8570549bd_0_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426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8570549bd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ga8570549bd_0_2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8570549bd_0_1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a8570549bd_0_18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8570549bd_0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ga8570549bd_0_9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a8570549bd_0_10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a8570549bd_0_10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Calibri"/>
              <a:buChar char="●"/>
            </a:pPr>
            <a:r>
              <a:rPr lang="fr-FR"/>
              <a:t>Filename: The original filename of the file which was analysed</a:t>
            </a:r>
            <a:endParaRPr/>
          </a:p>
          <a:p>
            <a:pPr marL="457200" lvl="0" indent="-298450" algn="l" rtl="0">
              <a:spcBef>
                <a:spcPts val="0"/>
              </a:spcBef>
              <a:spcAft>
                <a:spcPts val="0"/>
              </a:spcAft>
              <a:buClr>
                <a:schemeClr val="dk1"/>
              </a:buClr>
              <a:buSzPts val="1100"/>
              <a:buFont typeface="Calibri"/>
              <a:buChar char="●"/>
            </a:pPr>
            <a:r>
              <a:rPr lang="fr-FR"/>
              <a:t>File type: Says whether the file appeared to contain actual base calls or colorspace data which had to be converted to base calls</a:t>
            </a:r>
            <a:endParaRPr/>
          </a:p>
          <a:p>
            <a:pPr marL="457200" lvl="0" indent="-298450" algn="l" rtl="0">
              <a:spcBef>
                <a:spcPts val="0"/>
              </a:spcBef>
              <a:spcAft>
                <a:spcPts val="0"/>
              </a:spcAft>
              <a:buClr>
                <a:schemeClr val="dk1"/>
              </a:buClr>
              <a:buSzPts val="1100"/>
              <a:buFont typeface="Calibri"/>
              <a:buChar char="●"/>
            </a:pPr>
            <a:r>
              <a:rPr lang="fr-FR"/>
              <a:t>Encoding: Says which ASCII encoding of quality values was found in this file.</a:t>
            </a:r>
            <a:endParaRPr/>
          </a:p>
          <a:p>
            <a:pPr marL="457200" lvl="0" indent="-298450" algn="l" rtl="0">
              <a:spcBef>
                <a:spcPts val="0"/>
              </a:spcBef>
              <a:spcAft>
                <a:spcPts val="0"/>
              </a:spcAft>
              <a:buClr>
                <a:schemeClr val="dk1"/>
              </a:buClr>
              <a:buSzPts val="1100"/>
              <a:buFont typeface="Calibri"/>
              <a:buChar char="●"/>
            </a:pPr>
            <a:r>
              <a:rPr lang="fr-FR"/>
              <a:t>Total Sequences: A count of the total number of sequences processed. There are two values reported, actual and estimated. At the moment these will always be the same. In the future it may be possible to analyse just a subset of sequences and estimate the total number, to speed up the analysis, but since we have found that problematic sequences are not evenly distributed through a file we have disabled this for now.</a:t>
            </a:r>
            <a:endParaRPr/>
          </a:p>
          <a:p>
            <a:pPr marL="457200" lvl="0" indent="-298450" algn="l" rtl="0">
              <a:spcBef>
                <a:spcPts val="0"/>
              </a:spcBef>
              <a:spcAft>
                <a:spcPts val="0"/>
              </a:spcAft>
              <a:buClr>
                <a:schemeClr val="dk1"/>
              </a:buClr>
              <a:buSzPts val="1100"/>
              <a:buFont typeface="Calibri"/>
              <a:buChar char="●"/>
            </a:pPr>
            <a:r>
              <a:rPr lang="fr-FR"/>
              <a:t>Filtered Sequences: If running in Casava mode sequences flagged to be filtered will be removed from all analyses. The number of such sequences removed will be reported here. The total sequences count above will not include these filtered sequences and will the number of sequences actually used for the rest of the analysis.</a:t>
            </a:r>
            <a:endParaRPr/>
          </a:p>
          <a:p>
            <a:pPr marL="457200" lvl="0" indent="-298450" algn="l" rtl="0">
              <a:spcBef>
                <a:spcPts val="0"/>
              </a:spcBef>
              <a:spcAft>
                <a:spcPts val="0"/>
              </a:spcAft>
              <a:buClr>
                <a:schemeClr val="dk1"/>
              </a:buClr>
              <a:buSzPts val="1100"/>
              <a:buFont typeface="Calibri"/>
              <a:buChar char="●"/>
            </a:pPr>
            <a:r>
              <a:rPr lang="fr-FR"/>
              <a:t>Sequence Length: Provides the length of the shortest and longest sequence in the set. If all sequences are the same length only one value is reported.</a:t>
            </a:r>
            <a:endParaRPr/>
          </a:p>
          <a:p>
            <a:pPr marL="457200" lvl="0" indent="-298450" algn="l" rtl="0">
              <a:spcBef>
                <a:spcPts val="0"/>
              </a:spcBef>
              <a:spcAft>
                <a:spcPts val="0"/>
              </a:spcAft>
              <a:buClr>
                <a:schemeClr val="dk1"/>
              </a:buClr>
              <a:buSzPts val="1100"/>
              <a:buFont typeface="Calibri"/>
              <a:buChar char="●"/>
            </a:pPr>
            <a:r>
              <a:rPr lang="fr-FR"/>
              <a:t>%GC: The overall %GC of all bases in all sequences</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8570549bd_0_10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ga8570549bd_0_10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a:solidFill>
                  <a:schemeClr val="dk1"/>
                </a:solidFill>
                <a:latin typeface="Calibri"/>
                <a:ea typeface="Calibri"/>
                <a:cs typeface="Calibri"/>
                <a:sym typeface="Calibri"/>
              </a:rPr>
              <a:t>so it is common to see base calls falling into the orange area towards the end of a read. </a:t>
            </a:r>
            <a:endParaRPr/>
          </a:p>
        </p:txBody>
      </p:sp>
      <p:sp>
        <p:nvSpPr>
          <p:cNvPr id="605" name="Google Shape;605;ga8570549bd_0_10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8570549bd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ga8570549bd_0_10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a8570549bd_0_10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a8570549bd_0_10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a8570549bd_0_10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a8570549bd_0_10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a8570549bd_0_1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ga8570549bd_0_1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a:t>Common reasons for warnings</a:t>
            </a:r>
            <a:endParaRPr/>
          </a:p>
          <a:p>
            <a:pPr marL="0" lvl="0" indent="0" algn="l" rtl="0">
              <a:spcBef>
                <a:spcPts val="0"/>
              </a:spcBef>
              <a:spcAft>
                <a:spcPts val="0"/>
              </a:spcAft>
              <a:buClr>
                <a:schemeClr val="dk1"/>
              </a:buClr>
              <a:buSzPts val="1100"/>
              <a:buFont typeface="Arial"/>
              <a:buNone/>
            </a:pPr>
            <a:r>
              <a:rPr lang="fr-FR"/>
              <a:t>There are a number of common scenarios which would ellicit a warning or error from this module.</a:t>
            </a:r>
            <a:endParaRPr/>
          </a:p>
          <a:p>
            <a:pPr marL="457200" lvl="0" indent="-298450" algn="l" rtl="0">
              <a:spcBef>
                <a:spcPts val="0"/>
              </a:spcBef>
              <a:spcAft>
                <a:spcPts val="0"/>
              </a:spcAft>
              <a:buClr>
                <a:schemeClr val="dk1"/>
              </a:buClr>
              <a:buSzPts val="1100"/>
              <a:buFont typeface="Calibri"/>
              <a:buAutoNum type="arabicPeriod"/>
            </a:pPr>
            <a:r>
              <a:rPr lang="fr-FR"/>
              <a:t>Overrepresented sequences: If there is any evidence of overrepresented sequences such as adapter dimers or rRNA in a sample then these sequences may bias the overall composition and their sequence will emerge from this plot.</a:t>
            </a:r>
            <a:endParaRPr/>
          </a:p>
          <a:p>
            <a:pPr marL="457200" lvl="0" indent="-298450" algn="l" rtl="0">
              <a:spcBef>
                <a:spcPts val="0"/>
              </a:spcBef>
              <a:spcAft>
                <a:spcPts val="0"/>
              </a:spcAft>
              <a:buClr>
                <a:schemeClr val="dk1"/>
              </a:buClr>
              <a:buSzPts val="1100"/>
              <a:buFont typeface="Calibri"/>
              <a:buAutoNum type="arabicPeriod"/>
            </a:pPr>
            <a:r>
              <a:rPr lang="fr-FR"/>
              <a:t>Biased fragmentation: Any library which is generated based on the ligation of random hexamers or through tagmentation should theoretically have good diversity through the sequence, but experience has shown that these libraries always have a selection bias in around the first 12bp of each run. This is due to a biased selection of random primers, but doesn't represent any individually biased sequences. Nearly all RNA-Seq libraries will fail this module because of this bias, but this is not a problem which can be fixed by processing, and it doesn't seem to adversely affect the ablity to measure expression.</a:t>
            </a:r>
            <a:endParaRPr/>
          </a:p>
          <a:p>
            <a:pPr marL="457200" lvl="0" indent="-298450" algn="l" rtl="0">
              <a:spcBef>
                <a:spcPts val="0"/>
              </a:spcBef>
              <a:spcAft>
                <a:spcPts val="0"/>
              </a:spcAft>
              <a:buClr>
                <a:schemeClr val="dk1"/>
              </a:buClr>
              <a:buSzPts val="1100"/>
              <a:buFont typeface="Calibri"/>
              <a:buAutoNum type="arabicPeriod"/>
            </a:pPr>
            <a:r>
              <a:rPr lang="fr-FR"/>
              <a:t>Biased composition libraries: Some libraries are inherently biased in their sequence composition. The most obvious example would be a library which has been treated with sodium bisulphite which will then have converted most of the cytosines to thymines, meaning that the base composition will be almost devoid of cytosines and will thus trigger an error, despite this being entirely normal for that type of library</a:t>
            </a:r>
            <a:endParaRPr/>
          </a:p>
          <a:p>
            <a:pPr marL="457200" lvl="0" indent="-298450" algn="l" rtl="0">
              <a:spcBef>
                <a:spcPts val="0"/>
              </a:spcBef>
              <a:spcAft>
                <a:spcPts val="0"/>
              </a:spcAft>
              <a:buClr>
                <a:schemeClr val="dk1"/>
              </a:buClr>
              <a:buSzPts val="1100"/>
              <a:buFont typeface="Calibri"/>
              <a:buAutoNum type="arabicPeriod"/>
            </a:pPr>
            <a:r>
              <a:rPr lang="fr-FR"/>
              <a:t>If you are analysing a library which has been aggressivley adapter trimmed then you will naturally introduce a composition bias at the end of the reads as sequences which happen to match short stretches of adapter are removed, leaving only sequences which do not match. Sudden deviations in composition at the end of libraries which have undergone aggressive trimming are therefore likely to be spurious.</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8570549bd_0_1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ga8570549bd_0_1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a:t>Common reasons for warnings</a:t>
            </a:r>
            <a:endParaRPr/>
          </a:p>
          <a:p>
            <a:pPr marL="0" lvl="0" indent="0" algn="l" rtl="0">
              <a:spcBef>
                <a:spcPts val="0"/>
              </a:spcBef>
              <a:spcAft>
                <a:spcPts val="0"/>
              </a:spcAft>
              <a:buClr>
                <a:schemeClr val="dk1"/>
              </a:buClr>
              <a:buSzPts val="1100"/>
              <a:buFont typeface="Arial"/>
              <a:buNone/>
            </a:pPr>
            <a:r>
              <a:rPr lang="fr-FR"/>
              <a:t>There are a number of common scenarios which would ellicit a warning or error from this module.</a:t>
            </a:r>
            <a:endParaRPr/>
          </a:p>
          <a:p>
            <a:pPr marL="457200" lvl="0" indent="-298450" algn="l" rtl="0">
              <a:spcBef>
                <a:spcPts val="0"/>
              </a:spcBef>
              <a:spcAft>
                <a:spcPts val="0"/>
              </a:spcAft>
              <a:buClr>
                <a:schemeClr val="dk1"/>
              </a:buClr>
              <a:buSzPts val="1100"/>
              <a:buFont typeface="Calibri"/>
              <a:buAutoNum type="arabicPeriod"/>
            </a:pPr>
            <a:r>
              <a:rPr lang="fr-FR"/>
              <a:t>Overrepresented sequences: If there is any evidence of overrepresented sequences such as adapter dimers or rRNA in a sample then these sequences may bias the overall composition and their sequence will emerge from this plot.</a:t>
            </a:r>
            <a:endParaRPr/>
          </a:p>
          <a:p>
            <a:pPr marL="457200" lvl="0" indent="-298450" algn="l" rtl="0">
              <a:spcBef>
                <a:spcPts val="0"/>
              </a:spcBef>
              <a:spcAft>
                <a:spcPts val="0"/>
              </a:spcAft>
              <a:buClr>
                <a:schemeClr val="dk1"/>
              </a:buClr>
              <a:buSzPts val="1100"/>
              <a:buFont typeface="Calibri"/>
              <a:buAutoNum type="arabicPeriod"/>
            </a:pPr>
            <a:r>
              <a:rPr lang="fr-FR"/>
              <a:t>Biased fragmentation: Any library which is generated based on the ligation of random hexamers or through tagmentation should theoretically have good diversity through the sequence, but experience has shown that these libraries always have a selection bias in around the first 12bp of each run. This is due to a biased selection of random primers, but doesn't represent any individually biased sequences. Nearly all RNA-Seq libraries will fail this module because of this bias, but this is not a problem which can be fixed by processing, and it doesn't seem to adversely affect the ablity to measure expression.</a:t>
            </a:r>
            <a:endParaRPr/>
          </a:p>
          <a:p>
            <a:pPr marL="457200" lvl="0" indent="-298450" algn="l" rtl="0">
              <a:spcBef>
                <a:spcPts val="0"/>
              </a:spcBef>
              <a:spcAft>
                <a:spcPts val="0"/>
              </a:spcAft>
              <a:buClr>
                <a:schemeClr val="dk1"/>
              </a:buClr>
              <a:buSzPts val="1100"/>
              <a:buFont typeface="Calibri"/>
              <a:buAutoNum type="arabicPeriod"/>
            </a:pPr>
            <a:r>
              <a:rPr lang="fr-FR"/>
              <a:t>Biased composition libraries: Some libraries are inherently biased in their sequence composition. The most obvious example would be a library which has been treated with sodium bisulphite which will then have converted most of the cytosines to thymines, meaning that the base composition will be almost devoid of cytosines and will thus trigger an error, despite this being entirely normal for that type of library</a:t>
            </a:r>
            <a:endParaRPr/>
          </a:p>
          <a:p>
            <a:pPr marL="457200" lvl="0" indent="-298450" algn="l" rtl="0">
              <a:spcBef>
                <a:spcPts val="0"/>
              </a:spcBef>
              <a:spcAft>
                <a:spcPts val="0"/>
              </a:spcAft>
              <a:buClr>
                <a:schemeClr val="dk1"/>
              </a:buClr>
              <a:buSzPts val="1100"/>
              <a:buFont typeface="Calibri"/>
              <a:buAutoNum type="arabicPeriod"/>
            </a:pPr>
            <a:r>
              <a:rPr lang="fr-FR"/>
              <a:t>If you are analysing a library which has been aggressivley adapter trimmed then you will naturally introduce a composition bias at the end of the reads as sequences which happen to match short stretches of adapter are removed, leaving only sequences which do not match. Sudden deviations in composition at the end of libraries which have undergone aggressive trimming are therefore likely to be spurious.</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8570549bd_0_1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ga8570549bd_0_1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fr-FR"/>
              <a:t>Any reads over 75bp in length are truncated to 50bp for the purposes of this analysis.</a:t>
            </a:r>
            <a:endParaRPr/>
          </a:p>
          <a:p>
            <a:pPr marL="0" lvl="0" indent="0" algn="l" rtl="0">
              <a:spcBef>
                <a:spcPts val="0"/>
              </a:spcBef>
              <a:spcAft>
                <a:spcPts val="0"/>
              </a:spcAft>
              <a:buClr>
                <a:schemeClr val="dk1"/>
              </a:buClr>
              <a:buSzPts val="1200"/>
              <a:buFont typeface="Calibri"/>
              <a:buNone/>
            </a:pPr>
            <a:r>
              <a:rPr lang="fr-FR"/>
              <a:t>In general there are two potential types of duplicate in a library, technical duplicates arising from PCR artefacts, or biological duplicates which are natural collisions where different copies of exactly the same sequence are randomly selected. From a sequence level there is no way to distinguish between these two types and both will be reported as duplicates here. </a:t>
            </a:r>
            <a:endParaRPr/>
          </a:p>
          <a:p>
            <a:pPr marL="0" lvl="0" indent="0" algn="l" rtl="0">
              <a:spcBef>
                <a:spcPts val="0"/>
              </a:spcBef>
              <a:spcAft>
                <a:spcPts val="0"/>
              </a:spcAft>
              <a:buClr>
                <a:schemeClr val="dk1"/>
              </a:buClr>
              <a:buSzPts val="1200"/>
              <a:buFont typeface="Calibri"/>
              <a:buNone/>
            </a:pPr>
            <a:r>
              <a:rPr lang="fr-FR"/>
              <a:t>A warning or error in this module is simply a statement that you have exhausted the diversity in at least part of your library and are re-sequencing the same sequences. In a supposedly diverse library this would suggest that the diversity has been partially or completely exhausted and that you are therefore wasting sequencing capacity. However in some library types you will naturally tend to over-sequence parts of the library and therefore generate duplication and will therefore expect to see warnings or error from this module.</a:t>
            </a:r>
            <a:endParaRPr/>
          </a:p>
          <a:p>
            <a:pPr marL="0" lvl="0" indent="0" algn="l" rtl="0">
              <a:spcBef>
                <a:spcPts val="0"/>
              </a:spcBef>
              <a:spcAft>
                <a:spcPts val="0"/>
              </a:spcAft>
              <a:buClr>
                <a:schemeClr val="dk1"/>
              </a:buClr>
              <a:buSzPts val="1200"/>
              <a:buFont typeface="Calibri"/>
              <a:buNone/>
            </a:pPr>
            <a:r>
              <a:rPr lang="fr-FR" b="1"/>
              <a:t>In RNA-Seq libraries </a:t>
            </a:r>
            <a:r>
              <a:rPr lang="fr-FR"/>
              <a:t>sequences from different transcripts will be present </a:t>
            </a:r>
            <a:r>
              <a:rPr lang="fr-FR" b="1"/>
              <a:t>at wildly different levels</a:t>
            </a:r>
            <a:r>
              <a:rPr lang="fr-FR"/>
              <a:t> in the starting population. In order to be able to observe lowly expressed transcripts it is therefore common to greatly over-sequence high expressed transcripts, and this will potentially create large set of duplicates. This will result in high overall duplication in this test, and will often produce peaks in the higher duplication bins. This duplication will come from physically connected regions, and an </a:t>
            </a:r>
            <a:r>
              <a:rPr lang="fr-FR" b="1"/>
              <a:t>examination of the distribution of duplicates in a specific genomic region</a:t>
            </a:r>
            <a:r>
              <a:rPr lang="fr-FR"/>
              <a:t> will allow the distinction between over-sequencing and general technical duplication, but these distinctions are not possible from raw fastq files. A similar situation can arise in </a:t>
            </a:r>
            <a:r>
              <a:rPr lang="fr-FR" b="1"/>
              <a:t>highly enriched ChIP-Seq</a:t>
            </a:r>
            <a:r>
              <a:rPr lang="fr-FR"/>
              <a:t> libraries although the duplication there is less pronounced. Finally, if you have a library where </a:t>
            </a:r>
            <a:r>
              <a:rPr lang="fr-FR" b="1"/>
              <a:t>the sequence start points are constrained</a:t>
            </a:r>
            <a:r>
              <a:rPr lang="fr-FR"/>
              <a:t> (a library constructed around restriction sites for example, or an unfragmented small RNA library) then the constrained start sites will generate huge duplication levels which should not be treated as a problem, nor removed by deduplication. In these types of library you should consider using a system such as </a:t>
            </a:r>
            <a:r>
              <a:rPr lang="fr-FR" b="1"/>
              <a:t>random barcoding </a:t>
            </a:r>
            <a:r>
              <a:rPr lang="fr-FR"/>
              <a:t>to allow the distinction of technical and biological duplicates.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a8570549bd_0_1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a8570549bd_0_1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This is a good RNA-Seq library, but actually represents the kind of profile you might see in any enriched experiment.  In general FastQC makes the assumption that you expect to be looking at a diverse library with a roughly even representation of all sequences.  In enriched libraries this isn’t going to be true and there are certain sequences (highly expressed genes or enriched peaks in a ChIP) where you want the sequence to occur more frequently.  Above a certain read density the only way to place more reads into a region is via duplication so we might not expect to have a properly diverse library.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a8570549bd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ga8570549bd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ga8570549bd_0_3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a8570549b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a8570549bd_0_3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a8570549bd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3" name="Google Shape;753;ga8570549bd_0_18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a8570549bd_0_90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a8570549bd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a8570549bd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a8570549bd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7d793030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a7d7930305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a8570549bd_0_3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ga8570549bd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a8570549bd_0_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ga8570549bd_0_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a8570549bd_0_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ga8570549bd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a8570549bd_0_4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8" name="Google Shape;898;ga8570549bd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fr-FR"/>
              <a:t>Depth of coverage is affected by the accuracy of genome alignment algorithms and by the uniqueness or the 'mappability' of sequencing reads within a target genome.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a8570549b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4" name="Google Shape;954;ga8570549bd_0_12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8570549bd_0_1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ga8570549bd_0_1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a8570549bd_0_19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a8570549bd_0_1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6" name="Google Shape;996;ga8570549bd_0_19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a7d7930305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a7d79303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ga7d7930305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a8570549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a8570549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a8570549bd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8570549bd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8570549b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a8570549bd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8570549bd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8570549b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a8570549bd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Disposition personnalisée">
  <p:cSld name="2_Disposition personnalisée">
    <p:spTree>
      <p:nvGrpSpPr>
        <p:cNvPr id="1" name="Shape 12"/>
        <p:cNvGrpSpPr/>
        <p:nvPr/>
      </p:nvGrpSpPr>
      <p:grpSpPr>
        <a:xfrm>
          <a:off x="0" y="0"/>
          <a:ext cx="0" cy="0"/>
          <a:chOff x="0" y="0"/>
          <a:chExt cx="0" cy="0"/>
        </a:xfrm>
      </p:grpSpPr>
      <p:sp>
        <p:nvSpPr>
          <p:cNvPr id="13" name="Google Shape;13;p2"/>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Google Shape;14;p2" descr="Animationx10.gif"/>
          <p:cNvPicPr preferRelativeResize="0"/>
          <p:nvPr/>
        </p:nvPicPr>
        <p:blipFill rotWithShape="1">
          <a:blip r:embed="rId2">
            <a:alphaModFix/>
          </a:blip>
          <a:srcRect/>
          <a:stretch/>
        </p:blipFill>
        <p:spPr>
          <a:xfrm>
            <a:off x="809412" y="2703766"/>
            <a:ext cx="7688302" cy="3088766"/>
          </a:xfrm>
          <a:prstGeom prst="rect">
            <a:avLst/>
          </a:prstGeom>
          <a:noFill/>
          <a:ln>
            <a:noFill/>
          </a:ln>
        </p:spPr>
      </p:pic>
      <p:sp>
        <p:nvSpPr>
          <p:cNvPr id="15" name="Google Shape;15;p2"/>
          <p:cNvSpPr/>
          <p:nvPr/>
        </p:nvSpPr>
        <p:spPr>
          <a:xfrm rot="10800000" flipH="1">
            <a:off x="0" y="-6"/>
            <a:ext cx="9144000" cy="3479806"/>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6" name="Google Shape;16;p2"/>
          <p:cNvSpPr/>
          <p:nvPr/>
        </p:nvSpPr>
        <p:spPr>
          <a:xfrm flipH="1">
            <a:off x="0" y="6248400"/>
            <a:ext cx="9144000" cy="609600"/>
          </a:xfrm>
          <a:prstGeom prst="rtTriangle">
            <a:avLst/>
          </a:pr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17"/>
        <p:cNvGrpSpPr/>
        <p:nvPr/>
      </p:nvGrpSpPr>
      <p:grpSpPr>
        <a:xfrm>
          <a:off x="0" y="0"/>
          <a:ext cx="0" cy="0"/>
          <a:chOff x="0" y="0"/>
          <a:chExt cx="0" cy="0"/>
        </a:xfrm>
      </p:grpSpPr>
      <p:sp>
        <p:nvSpPr>
          <p:cNvPr id="18" name="Google Shape;18;p3"/>
          <p:cNvSpPr/>
          <p:nvPr/>
        </p:nvSpPr>
        <p:spPr>
          <a:xfrm rot="10800000" flipH="1">
            <a:off x="0" y="-6"/>
            <a:ext cx="9144000" cy="4429827"/>
          </a:xfrm>
          <a:prstGeom prst="rtTriangle">
            <a:avLst/>
          </a:prstGeom>
          <a:solidFill>
            <a:srgbClr val="009D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19" name="Google Shape;19;p3"/>
          <p:cNvSpPr txBox="1">
            <a:spLocks noGrp="1"/>
          </p:cNvSpPr>
          <p:nvPr>
            <p:ph type="subTitle" idx="1"/>
          </p:nvPr>
        </p:nvSpPr>
        <p:spPr>
          <a:xfrm>
            <a:off x="1989073" y="2341150"/>
            <a:ext cx="5462301" cy="2083093"/>
          </a:xfrm>
          <a:prstGeom prst="rect">
            <a:avLst/>
          </a:prstGeom>
          <a:solidFill>
            <a:srgbClr val="443A31"/>
          </a:solidFill>
          <a:ln>
            <a:noFill/>
          </a:ln>
        </p:spPr>
        <p:txBody>
          <a:bodyPr spcFirstLastPara="1" wrap="square" lIns="91425" tIns="91425" rIns="91425" bIns="91425" anchor="ctr" anchorCtr="0">
            <a:noAutofit/>
          </a:bodyPr>
          <a:lstStyle>
            <a:lvl1pPr marR="0" lvl="0" algn="l" rtl="0">
              <a:spcBef>
                <a:spcPts val="640"/>
              </a:spcBef>
              <a:spcAft>
                <a:spcPts val="0"/>
              </a:spcAft>
              <a:buClr>
                <a:schemeClr val="accent6"/>
              </a:buClr>
              <a:buSzPts val="3200"/>
              <a:buFont typeface="Arial"/>
              <a:buNone/>
              <a:defRPr sz="3200" b="0" i="0" u="none" strike="noStrike" cap="none">
                <a:solidFill>
                  <a:srgbClr val="FFFFFF"/>
                </a:solidFill>
                <a:latin typeface="Arial"/>
                <a:ea typeface="Arial"/>
                <a:cs typeface="Arial"/>
                <a:sym typeface="Arial"/>
              </a:defRPr>
            </a:lvl1pPr>
            <a:lvl2pPr marR="0" lvl="1" algn="ctr" rtl="0">
              <a:spcBef>
                <a:spcPts val="560"/>
              </a:spcBef>
              <a:spcAft>
                <a:spcPts val="0"/>
              </a:spcAft>
              <a:buClr>
                <a:schemeClr val="accent1"/>
              </a:buClr>
              <a:buSzPts val="2800"/>
              <a:buFont typeface="Merriweather Sans"/>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chemeClr val="accent6"/>
              </a:buClr>
              <a:buSzPts val="2400"/>
              <a:buFont typeface="Noto Sans Symbols"/>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chemeClr val="accent6"/>
              </a:buClr>
              <a:buSzPts val="2000"/>
              <a:buFont typeface="Noto Sans Symbols"/>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chemeClr val="accent6"/>
              </a:buClr>
              <a:buSzPts val="2000"/>
              <a:buFont typeface="Noto Sans Symbols"/>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pic>
        <p:nvPicPr>
          <p:cNvPr id="20" name="Google Shape;20;p3" descr="Animationx10.gif"/>
          <p:cNvPicPr preferRelativeResize="0"/>
          <p:nvPr/>
        </p:nvPicPr>
        <p:blipFill rotWithShape="1">
          <a:blip r:embed="rId2">
            <a:alphaModFix/>
          </a:blip>
          <a:srcRect/>
          <a:stretch/>
        </p:blipFill>
        <p:spPr>
          <a:xfrm>
            <a:off x="5738317" y="5350058"/>
            <a:ext cx="3184430" cy="1279341"/>
          </a:xfrm>
          <a:prstGeom prst="rect">
            <a:avLst/>
          </a:prstGeom>
          <a:noFill/>
          <a:ln>
            <a:noFill/>
          </a:ln>
        </p:spPr>
      </p:pic>
      <p:sp>
        <p:nvSpPr>
          <p:cNvPr id="21" name="Google Shape;21;p3"/>
          <p:cNvSpPr txBox="1">
            <a:spLocks noGrp="1"/>
          </p:cNvSpPr>
          <p:nvPr>
            <p:ph type="title"/>
          </p:nvPr>
        </p:nvSpPr>
        <p:spPr>
          <a:xfrm>
            <a:off x="203199" y="262056"/>
            <a:ext cx="6400800" cy="2066512"/>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rgbClr val="FFFFFF"/>
              </a:buClr>
              <a:buSzPts val="4400"/>
              <a:buFont typeface="Arial"/>
              <a:buNone/>
              <a:defRPr sz="4400" b="0"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2"/>
        <p:cNvGrpSpPr/>
        <p:nvPr/>
      </p:nvGrpSpPr>
      <p:grpSpPr>
        <a:xfrm>
          <a:off x="0" y="0"/>
          <a:ext cx="0" cy="0"/>
          <a:chOff x="0" y="0"/>
          <a:chExt cx="0" cy="0"/>
        </a:xfrm>
      </p:grpSpPr>
      <p:sp>
        <p:nvSpPr>
          <p:cNvPr id="23" name="Google Shape;23;p4"/>
          <p:cNvSpPr/>
          <p:nvPr/>
        </p:nvSpPr>
        <p:spPr>
          <a:xfrm>
            <a:off x="0" y="-1"/>
            <a:ext cx="9156701" cy="913639"/>
          </a:xfrm>
          <a:prstGeom prst="snip1Rect">
            <a:avLst>
              <a:gd name="adj" fmla="val 4576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4"/>
          <p:cNvSpPr txBox="1">
            <a:spLocks noGrp="1"/>
          </p:cNvSpPr>
          <p:nvPr>
            <p:ph type="title"/>
          </p:nvPr>
        </p:nvSpPr>
        <p:spPr>
          <a:xfrm>
            <a:off x="0" y="0"/>
            <a:ext cx="8686800" cy="913638"/>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279400" y="1236134"/>
            <a:ext cx="8644466" cy="489003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400"/>
              </a:spcBef>
              <a:spcAft>
                <a:spcPts val="0"/>
              </a:spcAft>
              <a:buClr>
                <a:schemeClr val="accent6"/>
              </a:buClr>
              <a:buSzPts val="2000"/>
              <a:buFont typeface="Merriweather Sans"/>
              <a:buChar char="➔"/>
              <a:defRPr sz="20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rgbClr val="009DE0"/>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4"/>
          <p:cNvSpPr txBox="1">
            <a:spLocks noGrp="1"/>
          </p:cNvSpPr>
          <p:nvPr>
            <p:ph type="dt" idx="10"/>
          </p:nvPr>
        </p:nvSpPr>
        <p:spPr>
          <a:xfrm>
            <a:off x="901702" y="6654800"/>
            <a:ext cx="2133600" cy="206375"/>
          </a:xfrm>
          <a:prstGeom prst="rect">
            <a:avLst/>
          </a:prstGeom>
          <a:noFill/>
          <a:ln>
            <a:noFill/>
          </a:ln>
        </p:spPr>
        <p:txBody>
          <a:bodyPr spcFirstLastPara="1" wrap="square" lIns="91425" tIns="91425" rIns="91425" bIns="91425" anchor="b" anchorCtr="0">
            <a:noAutofit/>
          </a:bodyPr>
          <a:lstStyle>
            <a:lvl1pPr marR="0" lvl="0" algn="r" rtl="0">
              <a:spcBef>
                <a:spcPts val="0"/>
              </a:spcBef>
              <a:spcAft>
                <a:spcPts val="0"/>
              </a:spcAft>
              <a:buSzPts val="1400"/>
              <a:buNone/>
              <a:defRPr sz="10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Google Shape;27;p4"/>
          <p:cNvSpPr txBox="1">
            <a:spLocks noGrp="1"/>
          </p:cNvSpPr>
          <p:nvPr>
            <p:ph type="ftr" idx="11"/>
          </p:nvPr>
        </p:nvSpPr>
        <p:spPr>
          <a:xfrm>
            <a:off x="3039530" y="6654800"/>
            <a:ext cx="5257800" cy="206375"/>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0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900" b="0" i="0" u="none" strike="noStrike" cap="none">
                <a:solidFill>
                  <a:srgbClr val="009DE0"/>
                </a:solidFill>
                <a:latin typeface="Arial"/>
                <a:ea typeface="Arial"/>
                <a:cs typeface="Arial"/>
                <a:sym typeface="Arial"/>
              </a:defRPr>
            </a:lvl1pPr>
            <a:lvl2pPr marL="0" marR="0" lvl="1" indent="0" algn="ctr" rtl="0">
              <a:spcBef>
                <a:spcPts val="0"/>
              </a:spcBef>
              <a:buNone/>
              <a:defRPr sz="900" b="0" i="0" u="none" strike="noStrike" cap="none">
                <a:solidFill>
                  <a:srgbClr val="009DE0"/>
                </a:solidFill>
                <a:latin typeface="Arial"/>
                <a:ea typeface="Arial"/>
                <a:cs typeface="Arial"/>
                <a:sym typeface="Arial"/>
              </a:defRPr>
            </a:lvl2pPr>
            <a:lvl3pPr marL="0" marR="0" lvl="2" indent="0" algn="ctr" rtl="0">
              <a:spcBef>
                <a:spcPts val="0"/>
              </a:spcBef>
              <a:buNone/>
              <a:defRPr sz="900" b="0" i="0" u="none" strike="noStrike" cap="none">
                <a:solidFill>
                  <a:srgbClr val="009DE0"/>
                </a:solidFill>
                <a:latin typeface="Arial"/>
                <a:ea typeface="Arial"/>
                <a:cs typeface="Arial"/>
                <a:sym typeface="Arial"/>
              </a:defRPr>
            </a:lvl3pPr>
            <a:lvl4pPr marL="0" marR="0" lvl="3" indent="0" algn="ctr" rtl="0">
              <a:spcBef>
                <a:spcPts val="0"/>
              </a:spcBef>
              <a:buNone/>
              <a:defRPr sz="900" b="0" i="0" u="none" strike="noStrike" cap="none">
                <a:solidFill>
                  <a:srgbClr val="009DE0"/>
                </a:solidFill>
                <a:latin typeface="Arial"/>
                <a:ea typeface="Arial"/>
                <a:cs typeface="Arial"/>
                <a:sym typeface="Arial"/>
              </a:defRPr>
            </a:lvl4pPr>
            <a:lvl5pPr marL="0" marR="0" lvl="4" indent="0" algn="ctr" rtl="0">
              <a:spcBef>
                <a:spcPts val="0"/>
              </a:spcBef>
              <a:buNone/>
              <a:defRPr sz="900" b="0" i="0" u="none" strike="noStrike" cap="none">
                <a:solidFill>
                  <a:srgbClr val="009DE0"/>
                </a:solidFill>
                <a:latin typeface="Arial"/>
                <a:ea typeface="Arial"/>
                <a:cs typeface="Arial"/>
                <a:sym typeface="Arial"/>
              </a:defRPr>
            </a:lvl5pPr>
            <a:lvl6pPr marL="0" marR="0" lvl="5" indent="0" algn="ctr" rtl="0">
              <a:spcBef>
                <a:spcPts val="0"/>
              </a:spcBef>
              <a:buNone/>
              <a:defRPr sz="900" b="0" i="0" u="none" strike="noStrike" cap="none">
                <a:solidFill>
                  <a:srgbClr val="009DE0"/>
                </a:solidFill>
                <a:latin typeface="Arial"/>
                <a:ea typeface="Arial"/>
                <a:cs typeface="Arial"/>
                <a:sym typeface="Arial"/>
              </a:defRPr>
            </a:lvl6pPr>
            <a:lvl7pPr marL="0" marR="0" lvl="6" indent="0" algn="ctr" rtl="0">
              <a:spcBef>
                <a:spcPts val="0"/>
              </a:spcBef>
              <a:buNone/>
              <a:defRPr sz="900" b="0" i="0" u="none" strike="noStrike" cap="none">
                <a:solidFill>
                  <a:srgbClr val="009DE0"/>
                </a:solidFill>
                <a:latin typeface="Arial"/>
                <a:ea typeface="Arial"/>
                <a:cs typeface="Arial"/>
                <a:sym typeface="Arial"/>
              </a:defRPr>
            </a:lvl7pPr>
            <a:lvl8pPr marL="0" marR="0" lvl="7" indent="0" algn="ctr" rtl="0">
              <a:spcBef>
                <a:spcPts val="0"/>
              </a:spcBef>
              <a:buNone/>
              <a:defRPr sz="900" b="0" i="0" u="none" strike="noStrike" cap="none">
                <a:solidFill>
                  <a:srgbClr val="009DE0"/>
                </a:solidFill>
                <a:latin typeface="Arial"/>
                <a:ea typeface="Arial"/>
                <a:cs typeface="Arial"/>
                <a:sym typeface="Arial"/>
              </a:defRPr>
            </a:lvl8pPr>
            <a:lvl9pPr marL="0" marR="0" lvl="8" indent="0" algn="ctr" rtl="0">
              <a:spcBef>
                <a:spcPts val="0"/>
              </a:spcBef>
              <a:buNone/>
              <a:defRPr sz="900" b="0" i="0" u="none" strike="noStrike" cap="none">
                <a:solidFill>
                  <a:srgbClr val="009DE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FR"/>
              <a:t>‹N°›</a:t>
            </a:fld>
            <a:endParaRPr/>
          </a:p>
        </p:txBody>
      </p:sp>
      <p:pic>
        <p:nvPicPr>
          <p:cNvPr id="29" name="Google Shape;29;p4"/>
          <p:cNvPicPr preferRelativeResize="0"/>
          <p:nvPr/>
        </p:nvPicPr>
        <p:blipFill rotWithShape="1">
          <a:blip r:embed="rId2">
            <a:alphaModFix/>
          </a:blip>
          <a:srcRect/>
          <a:stretch/>
        </p:blipFill>
        <p:spPr>
          <a:xfrm>
            <a:off x="8690607" y="6404607"/>
            <a:ext cx="466094" cy="466094"/>
          </a:xfrm>
          <a:prstGeom prst="rect">
            <a:avLst/>
          </a:prstGeom>
          <a:noFill/>
          <a:ln>
            <a:noFill/>
          </a:ln>
        </p:spPr>
      </p:pic>
      <p:cxnSp>
        <p:nvCxnSpPr>
          <p:cNvPr id="30" name="Google Shape;30;p4"/>
          <p:cNvCxnSpPr/>
          <p:nvPr/>
        </p:nvCxnSpPr>
        <p:spPr>
          <a:xfrm rot="10800000" flipH="1">
            <a:off x="3001433" y="6653212"/>
            <a:ext cx="97367" cy="204788"/>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seul">
  <p:cSld name="Titre seul">
    <p:spTree>
      <p:nvGrpSpPr>
        <p:cNvPr id="1" name="Shape 31"/>
        <p:cNvGrpSpPr/>
        <p:nvPr/>
      </p:nvGrpSpPr>
      <p:grpSpPr>
        <a:xfrm>
          <a:off x="0" y="0"/>
          <a:ext cx="0" cy="0"/>
          <a:chOff x="0" y="0"/>
          <a:chExt cx="0" cy="0"/>
        </a:xfrm>
      </p:grpSpPr>
      <p:sp>
        <p:nvSpPr>
          <p:cNvPr id="32" name="Google Shape;32;p5"/>
          <p:cNvSpPr/>
          <p:nvPr/>
        </p:nvSpPr>
        <p:spPr>
          <a:xfrm>
            <a:off x="0" y="0"/>
            <a:ext cx="9144000" cy="51571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Google Shape;33;p5"/>
          <p:cNvSpPr txBox="1"/>
          <p:nvPr/>
        </p:nvSpPr>
        <p:spPr>
          <a:xfrm>
            <a:off x="429444" y="5759564"/>
            <a:ext cx="676875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3200" b="0" i="0" u="none" strike="noStrike" cap="none">
                <a:solidFill>
                  <a:srgbClr val="009DE0"/>
                </a:solidFill>
                <a:latin typeface="Arial"/>
                <a:ea typeface="Arial"/>
                <a:cs typeface="Arial"/>
                <a:sym typeface="Arial"/>
              </a:rPr>
              <a:t>Chapitre 2</a:t>
            </a:r>
            <a:endParaRPr sz="3200">
              <a:solidFill>
                <a:srgbClr val="009DE0"/>
              </a:solidFill>
              <a:latin typeface="Arial"/>
              <a:ea typeface="Arial"/>
              <a:cs typeface="Arial"/>
              <a:sym typeface="Arial"/>
            </a:endParaRPr>
          </a:p>
        </p:txBody>
      </p:sp>
      <p:sp>
        <p:nvSpPr>
          <p:cNvPr id="34" name="Google Shape;34;p5"/>
          <p:cNvSpPr/>
          <p:nvPr/>
        </p:nvSpPr>
        <p:spPr>
          <a:xfrm rot="10800000">
            <a:off x="0" y="0"/>
            <a:ext cx="9144000" cy="5157192"/>
          </a:xfrm>
          <a:prstGeom prst="triangle">
            <a:avLst>
              <a:gd name="adj" fmla="val 100000"/>
            </a:avLst>
          </a:prstGeom>
          <a:solidFill>
            <a:srgbClr val="443A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5" name="Google Shape;35;p5" descr="Animationx10.gif"/>
          <p:cNvPicPr preferRelativeResize="0"/>
          <p:nvPr/>
        </p:nvPicPr>
        <p:blipFill rotWithShape="1">
          <a:blip r:embed="rId2">
            <a:alphaModFix/>
          </a:blip>
          <a:srcRect/>
          <a:stretch/>
        </p:blipFill>
        <p:spPr>
          <a:xfrm>
            <a:off x="6951492" y="5668744"/>
            <a:ext cx="1977280" cy="7943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p:cSld name="Deux contenus">
    <p:spTree>
      <p:nvGrpSpPr>
        <p:cNvPr id="1" name="Shape 36"/>
        <p:cNvGrpSpPr/>
        <p:nvPr/>
      </p:nvGrpSpPr>
      <p:grpSpPr>
        <a:xfrm>
          <a:off x="0" y="0"/>
          <a:ext cx="0" cy="0"/>
          <a:chOff x="0" y="0"/>
          <a:chExt cx="0" cy="0"/>
        </a:xfrm>
      </p:grpSpPr>
      <p:sp>
        <p:nvSpPr>
          <p:cNvPr id="37" name="Google Shape;37;p6"/>
          <p:cNvSpPr txBox="1">
            <a:spLocks noGrp="1"/>
          </p:cNvSpPr>
          <p:nvPr>
            <p:ph type="body" idx="1"/>
          </p:nvPr>
        </p:nvSpPr>
        <p:spPr>
          <a:xfrm>
            <a:off x="457200" y="1261534"/>
            <a:ext cx="4038600" cy="4864630"/>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accent6"/>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accent1"/>
              </a:buClr>
              <a:buSzPts val="2400"/>
              <a:buFont typeface="Merriweather Sans"/>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accent6"/>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accent6"/>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accent6"/>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6"/>
          <p:cNvSpPr txBox="1">
            <a:spLocks noGrp="1"/>
          </p:cNvSpPr>
          <p:nvPr>
            <p:ph type="body" idx="2"/>
          </p:nvPr>
        </p:nvSpPr>
        <p:spPr>
          <a:xfrm>
            <a:off x="4648200" y="1261534"/>
            <a:ext cx="4038600" cy="4864629"/>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accent6"/>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accent1"/>
              </a:buClr>
              <a:buSzPts val="2400"/>
              <a:buFont typeface="Merriweather Sans"/>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accent6"/>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accent6"/>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accent6"/>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9" name="Google Shape;39;p6"/>
          <p:cNvSpPr/>
          <p:nvPr/>
        </p:nvSpPr>
        <p:spPr>
          <a:xfrm>
            <a:off x="0" y="-1"/>
            <a:ext cx="9156701" cy="913639"/>
          </a:xfrm>
          <a:prstGeom prst="snip1Rect">
            <a:avLst>
              <a:gd name="adj" fmla="val 4576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 name="Google Shape;40;p6"/>
          <p:cNvSpPr txBox="1">
            <a:spLocks noGrp="1"/>
          </p:cNvSpPr>
          <p:nvPr>
            <p:ph type="title"/>
          </p:nvPr>
        </p:nvSpPr>
        <p:spPr>
          <a:xfrm>
            <a:off x="0" y="0"/>
            <a:ext cx="8686800" cy="913638"/>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41" name="Google Shape;41;p6"/>
          <p:cNvPicPr preferRelativeResize="0"/>
          <p:nvPr/>
        </p:nvPicPr>
        <p:blipFill rotWithShape="1">
          <a:blip r:embed="rId2">
            <a:alphaModFix/>
          </a:blip>
          <a:srcRect/>
          <a:stretch/>
        </p:blipFill>
        <p:spPr>
          <a:xfrm>
            <a:off x="8690607" y="6404607"/>
            <a:ext cx="466094" cy="466094"/>
          </a:xfrm>
          <a:prstGeom prst="rect">
            <a:avLst/>
          </a:prstGeom>
          <a:noFill/>
          <a:ln>
            <a:noFill/>
          </a:ln>
        </p:spPr>
      </p:pic>
      <p:sp>
        <p:nvSpPr>
          <p:cNvPr id="42" name="Google Shape;42;p6"/>
          <p:cNvSpPr txBox="1">
            <a:spLocks noGrp="1"/>
          </p:cNvSpPr>
          <p:nvPr>
            <p:ph type="dt" idx="10"/>
          </p:nvPr>
        </p:nvSpPr>
        <p:spPr>
          <a:xfrm>
            <a:off x="901702" y="6654800"/>
            <a:ext cx="2133600" cy="206375"/>
          </a:xfrm>
          <a:prstGeom prst="rect">
            <a:avLst/>
          </a:prstGeom>
          <a:noFill/>
          <a:ln>
            <a:noFill/>
          </a:ln>
        </p:spPr>
        <p:txBody>
          <a:bodyPr spcFirstLastPara="1" wrap="square" lIns="91425" tIns="91425" rIns="91425" bIns="91425" anchor="b" anchorCtr="0">
            <a:noAutofit/>
          </a:bodyPr>
          <a:lstStyle>
            <a:lvl1pPr marR="0" lvl="0" algn="r" rtl="0">
              <a:spcBef>
                <a:spcPts val="0"/>
              </a:spcBef>
              <a:spcAft>
                <a:spcPts val="0"/>
              </a:spcAft>
              <a:buSzPts val="1400"/>
              <a:buNone/>
              <a:defRPr sz="1000">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ftr" idx="11"/>
          </p:nvPr>
        </p:nvSpPr>
        <p:spPr>
          <a:xfrm>
            <a:off x="3039530" y="6654800"/>
            <a:ext cx="5257800" cy="206375"/>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000">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4" name="Google Shape;44;p6"/>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900">
                <a:solidFill>
                  <a:srgbClr val="009DE0"/>
                </a:solidFill>
                <a:latin typeface="Arial"/>
                <a:ea typeface="Arial"/>
                <a:cs typeface="Arial"/>
                <a:sym typeface="Arial"/>
              </a:defRPr>
            </a:lvl1pPr>
            <a:lvl2pPr marL="0" marR="0" lvl="1" indent="0" algn="ctr" rtl="0">
              <a:spcBef>
                <a:spcPts val="0"/>
              </a:spcBef>
              <a:buNone/>
              <a:defRPr sz="900">
                <a:solidFill>
                  <a:srgbClr val="009DE0"/>
                </a:solidFill>
                <a:latin typeface="Arial"/>
                <a:ea typeface="Arial"/>
                <a:cs typeface="Arial"/>
                <a:sym typeface="Arial"/>
              </a:defRPr>
            </a:lvl2pPr>
            <a:lvl3pPr marL="0" marR="0" lvl="2" indent="0" algn="ctr" rtl="0">
              <a:spcBef>
                <a:spcPts val="0"/>
              </a:spcBef>
              <a:buNone/>
              <a:defRPr sz="900">
                <a:solidFill>
                  <a:srgbClr val="009DE0"/>
                </a:solidFill>
                <a:latin typeface="Arial"/>
                <a:ea typeface="Arial"/>
                <a:cs typeface="Arial"/>
                <a:sym typeface="Arial"/>
              </a:defRPr>
            </a:lvl3pPr>
            <a:lvl4pPr marL="0" marR="0" lvl="3" indent="0" algn="ctr" rtl="0">
              <a:spcBef>
                <a:spcPts val="0"/>
              </a:spcBef>
              <a:buNone/>
              <a:defRPr sz="900">
                <a:solidFill>
                  <a:srgbClr val="009DE0"/>
                </a:solidFill>
                <a:latin typeface="Arial"/>
                <a:ea typeface="Arial"/>
                <a:cs typeface="Arial"/>
                <a:sym typeface="Arial"/>
              </a:defRPr>
            </a:lvl4pPr>
            <a:lvl5pPr marL="0" marR="0" lvl="4" indent="0" algn="ctr" rtl="0">
              <a:spcBef>
                <a:spcPts val="0"/>
              </a:spcBef>
              <a:buNone/>
              <a:defRPr sz="900">
                <a:solidFill>
                  <a:srgbClr val="009DE0"/>
                </a:solidFill>
                <a:latin typeface="Arial"/>
                <a:ea typeface="Arial"/>
                <a:cs typeface="Arial"/>
                <a:sym typeface="Arial"/>
              </a:defRPr>
            </a:lvl5pPr>
            <a:lvl6pPr marL="0" marR="0" lvl="5" indent="0" algn="ctr" rtl="0">
              <a:spcBef>
                <a:spcPts val="0"/>
              </a:spcBef>
              <a:buNone/>
              <a:defRPr sz="900">
                <a:solidFill>
                  <a:srgbClr val="009DE0"/>
                </a:solidFill>
                <a:latin typeface="Arial"/>
                <a:ea typeface="Arial"/>
                <a:cs typeface="Arial"/>
                <a:sym typeface="Arial"/>
              </a:defRPr>
            </a:lvl6pPr>
            <a:lvl7pPr marL="0" marR="0" lvl="6" indent="0" algn="ctr" rtl="0">
              <a:spcBef>
                <a:spcPts val="0"/>
              </a:spcBef>
              <a:buNone/>
              <a:defRPr sz="900">
                <a:solidFill>
                  <a:srgbClr val="009DE0"/>
                </a:solidFill>
                <a:latin typeface="Arial"/>
                <a:ea typeface="Arial"/>
                <a:cs typeface="Arial"/>
                <a:sym typeface="Arial"/>
              </a:defRPr>
            </a:lvl7pPr>
            <a:lvl8pPr marL="0" marR="0" lvl="7" indent="0" algn="ctr" rtl="0">
              <a:spcBef>
                <a:spcPts val="0"/>
              </a:spcBef>
              <a:buNone/>
              <a:defRPr sz="900">
                <a:solidFill>
                  <a:srgbClr val="009DE0"/>
                </a:solidFill>
                <a:latin typeface="Arial"/>
                <a:ea typeface="Arial"/>
                <a:cs typeface="Arial"/>
                <a:sym typeface="Arial"/>
              </a:defRPr>
            </a:lvl8pPr>
            <a:lvl9pPr marL="0" marR="0" lvl="8" indent="0" algn="ctr" rtl="0">
              <a:spcBef>
                <a:spcPts val="0"/>
              </a:spcBef>
              <a:buNone/>
              <a:defRPr sz="900">
                <a:solidFill>
                  <a:srgbClr val="009DE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FR"/>
              <a:t>‹N°›</a:t>
            </a:fld>
            <a:endParaRPr/>
          </a:p>
        </p:txBody>
      </p:sp>
      <p:cxnSp>
        <p:nvCxnSpPr>
          <p:cNvPr id="45" name="Google Shape;45;p6"/>
          <p:cNvCxnSpPr/>
          <p:nvPr/>
        </p:nvCxnSpPr>
        <p:spPr>
          <a:xfrm rot="10800000" flipH="1">
            <a:off x="3001433" y="6653212"/>
            <a:ext cx="97367" cy="204788"/>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spTree>
      <p:nvGrpSpPr>
        <p:cNvPr id="1" name="Shape 46"/>
        <p:cNvGrpSpPr/>
        <p:nvPr/>
      </p:nvGrpSpPr>
      <p:grpSpPr>
        <a:xfrm>
          <a:off x="0" y="0"/>
          <a:ext cx="0" cy="0"/>
          <a:chOff x="0" y="0"/>
          <a:chExt cx="0" cy="0"/>
        </a:xfrm>
      </p:grpSpPr>
      <p:pic>
        <p:nvPicPr>
          <p:cNvPr id="47" name="Google Shape;47;p7"/>
          <p:cNvPicPr preferRelativeResize="0"/>
          <p:nvPr/>
        </p:nvPicPr>
        <p:blipFill rotWithShape="1">
          <a:blip r:embed="rId2">
            <a:alphaModFix/>
          </a:blip>
          <a:srcRect t="18855" b="18855"/>
          <a:stretch/>
        </p:blipFill>
        <p:spPr>
          <a:xfrm>
            <a:off x="4174859" y="1308100"/>
            <a:ext cx="4622000" cy="3022601"/>
          </a:xfrm>
          <a:prstGeom prst="rect">
            <a:avLst/>
          </a:prstGeom>
          <a:noFill/>
          <a:ln w="9525" cap="flat" cmpd="sng">
            <a:solidFill>
              <a:srgbClr val="009DE0"/>
            </a:solidFill>
            <a:prstDash val="solid"/>
            <a:round/>
            <a:headEnd type="none" w="sm" len="sm"/>
            <a:tailEnd type="none" w="sm" len="sm"/>
          </a:ln>
        </p:spPr>
      </p:pic>
      <p:sp>
        <p:nvSpPr>
          <p:cNvPr id="48" name="Google Shape;48;p7"/>
          <p:cNvSpPr/>
          <p:nvPr/>
        </p:nvSpPr>
        <p:spPr>
          <a:xfrm flipH="1">
            <a:off x="7980618" y="3597542"/>
            <a:ext cx="816241" cy="733159"/>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 name="Google Shape;49;p7"/>
          <p:cNvSpPr/>
          <p:nvPr/>
        </p:nvSpPr>
        <p:spPr>
          <a:xfrm>
            <a:off x="6714238" y="4390891"/>
            <a:ext cx="2082621"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FR" sz="1200" baseline="30000">
                <a:solidFill>
                  <a:schemeClr val="dk1"/>
                </a:solidFill>
                <a:latin typeface="Arial"/>
                <a:ea typeface="Arial"/>
                <a:cs typeface="Arial"/>
                <a:sym typeface="Arial"/>
              </a:rPr>
              <a:t>reptiumende re omnisinis dolori blaccup</a:t>
            </a:r>
            <a:endParaRPr sz="1200">
              <a:solidFill>
                <a:schemeClr val="dk1"/>
              </a:solidFill>
              <a:latin typeface="Arial"/>
              <a:ea typeface="Arial"/>
              <a:cs typeface="Arial"/>
              <a:sym typeface="Arial"/>
            </a:endParaRPr>
          </a:p>
        </p:txBody>
      </p:sp>
      <p:sp>
        <p:nvSpPr>
          <p:cNvPr id="50" name="Google Shape;50;p7"/>
          <p:cNvSpPr txBox="1"/>
          <p:nvPr/>
        </p:nvSpPr>
        <p:spPr>
          <a:xfrm>
            <a:off x="4174859" y="4795579"/>
            <a:ext cx="4545800" cy="1462851"/>
          </a:xfrm>
          <a:prstGeom prst="rect">
            <a:avLst/>
          </a:prstGeom>
          <a:solidFill>
            <a:schemeClr val="accent1"/>
          </a:solidFill>
          <a:ln>
            <a:noFill/>
          </a:ln>
        </p:spPr>
        <p:txBody>
          <a:bodyPr spcFirstLastPara="1" wrap="square" lIns="91425" tIns="280800" rIns="91425" bIns="45700" anchor="t" anchorCtr="0">
            <a:noAutofit/>
          </a:bodyPr>
          <a:lstStyle/>
          <a:p>
            <a:pPr marL="0" marR="0" lvl="0" indent="0" algn="l" rtl="0">
              <a:spcBef>
                <a:spcPts val="0"/>
              </a:spcBef>
              <a:spcAft>
                <a:spcPts val="0"/>
              </a:spcAft>
              <a:buNone/>
            </a:pPr>
            <a:r>
              <a:rPr lang="fr-FR" sz="1800" baseline="30000">
                <a:solidFill>
                  <a:srgbClr val="FFFFFF"/>
                </a:solidFill>
                <a:latin typeface="Arial"/>
                <a:ea typeface="Arial"/>
                <a:cs typeface="Arial"/>
                <a:sym typeface="Arial"/>
              </a:rPr>
              <a:t>Itas eaquis et </a:t>
            </a:r>
            <a:r>
              <a:rPr lang="fr-FR" sz="1800" b="1" baseline="30000">
                <a:solidFill>
                  <a:srgbClr val="FFFFFF"/>
                </a:solidFill>
                <a:latin typeface="Arial"/>
                <a:ea typeface="Arial"/>
                <a:cs typeface="Arial"/>
                <a:sym typeface="Arial"/>
              </a:rPr>
              <a:t>excerferum nuscien </a:t>
            </a:r>
            <a:r>
              <a:rPr lang="fr-FR" sz="1800" baseline="30000">
                <a:solidFill>
                  <a:srgbClr val="FFFFFF"/>
                </a:solidFill>
                <a:latin typeface="Arial"/>
                <a:ea typeface="Arial"/>
                <a:cs typeface="Arial"/>
                <a:sym typeface="Arial"/>
              </a:rPr>
              <a:t>ditione dic tem hiciliciist, con rem aut volest, sedi doles erro te sa sam volum dolumqui aceprae eicipsa pelesequod</a:t>
            </a:r>
            <a:endParaRPr sz="1800" baseline="30000">
              <a:solidFill>
                <a:srgbClr val="FFFFFF"/>
              </a:solidFill>
              <a:latin typeface="Arial"/>
              <a:ea typeface="Arial"/>
              <a:cs typeface="Arial"/>
              <a:sym typeface="Arial"/>
            </a:endParaRPr>
          </a:p>
        </p:txBody>
      </p:sp>
      <p:sp>
        <p:nvSpPr>
          <p:cNvPr id="51" name="Google Shape;51;p7"/>
          <p:cNvSpPr txBox="1"/>
          <p:nvPr/>
        </p:nvSpPr>
        <p:spPr>
          <a:xfrm>
            <a:off x="4064709" y="4648519"/>
            <a:ext cx="934850" cy="294122"/>
          </a:xfrm>
          <a:prstGeom prst="rect">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1296"/>
              <a:buFont typeface="Merriweather Sans"/>
              <a:buNone/>
            </a:pPr>
            <a:r>
              <a:rPr lang="fr-FR" sz="1200" b="1">
                <a:solidFill>
                  <a:schemeClr val="accent1"/>
                </a:solidFill>
                <a:latin typeface="Arial"/>
                <a:ea typeface="Arial"/>
                <a:cs typeface="Arial"/>
                <a:sym typeface="Arial"/>
              </a:rPr>
              <a:t>titre</a:t>
            </a:r>
            <a:endParaRPr sz="1200" b="1">
              <a:solidFill>
                <a:schemeClr val="accent1"/>
              </a:solidFill>
              <a:latin typeface="Arial"/>
              <a:ea typeface="Arial"/>
              <a:cs typeface="Arial"/>
              <a:sym typeface="Arial"/>
            </a:endParaRPr>
          </a:p>
        </p:txBody>
      </p:sp>
      <p:sp>
        <p:nvSpPr>
          <p:cNvPr id="52" name="Google Shape;52;p7"/>
          <p:cNvSpPr txBox="1"/>
          <p:nvPr/>
        </p:nvSpPr>
        <p:spPr>
          <a:xfrm>
            <a:off x="4064709" y="1109195"/>
            <a:ext cx="1959241" cy="36283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1296"/>
              <a:buFont typeface="Merriweather Sans"/>
              <a:buNone/>
            </a:pPr>
            <a:r>
              <a:rPr lang="fr-FR" sz="1200" b="1">
                <a:solidFill>
                  <a:srgbClr val="FFFFFF"/>
                </a:solidFill>
                <a:latin typeface="Arial"/>
                <a:ea typeface="Arial"/>
                <a:cs typeface="Arial"/>
                <a:sym typeface="Arial"/>
              </a:rPr>
              <a:t>titre</a:t>
            </a:r>
            <a:endParaRPr sz="1200" b="1">
              <a:solidFill>
                <a:srgbClr val="FFFFFF"/>
              </a:solidFill>
              <a:latin typeface="Arial"/>
              <a:ea typeface="Arial"/>
              <a:cs typeface="Arial"/>
              <a:sym typeface="Arial"/>
            </a:endParaRPr>
          </a:p>
        </p:txBody>
      </p:sp>
      <p:sp>
        <p:nvSpPr>
          <p:cNvPr id="53" name="Google Shape;53;p7"/>
          <p:cNvSpPr txBox="1"/>
          <p:nvPr/>
        </p:nvSpPr>
        <p:spPr>
          <a:xfrm>
            <a:off x="330200" y="1308100"/>
            <a:ext cx="3594100" cy="5096507"/>
          </a:xfrm>
          <a:prstGeom prst="rect">
            <a:avLst/>
          </a:prstGeom>
          <a:noFill/>
          <a:ln w="9525" cap="flat" cmpd="sng">
            <a:solidFill>
              <a:schemeClr val="accent1"/>
            </a:solidFill>
            <a:prstDash val="solid"/>
            <a:round/>
            <a:headEnd type="none" w="sm" len="sm"/>
            <a:tailEnd type="none" w="sm" len="sm"/>
          </a:ln>
        </p:spPr>
        <p:txBody>
          <a:bodyPr spcFirstLastPara="1" wrap="square" lIns="91425" tIns="280800" rIns="91425" bIns="45700" anchor="t" anchorCtr="0">
            <a:noAutofit/>
          </a:bodyPr>
          <a:lstStyle/>
          <a:p>
            <a:pPr marL="0" marR="0" lvl="0" indent="0" algn="l" rtl="0">
              <a:spcBef>
                <a:spcPts val="0"/>
              </a:spcBef>
              <a:spcAft>
                <a:spcPts val="0"/>
              </a:spcAft>
              <a:buNone/>
            </a:pPr>
            <a:r>
              <a:rPr lang="fr-FR" sz="3200" b="1" baseline="30000">
                <a:solidFill>
                  <a:schemeClr val="dk1"/>
                </a:solidFill>
                <a:latin typeface="Arial"/>
                <a:ea typeface="Arial"/>
                <a:cs typeface="Arial"/>
                <a:sym typeface="Arial"/>
              </a:rPr>
              <a:t>Itas eaquis et </a:t>
            </a:r>
            <a:endParaRPr sz="3200" b="1" baseline="30000">
              <a:solidFill>
                <a:schemeClr val="dk1"/>
              </a:solidFill>
              <a:latin typeface="Arial"/>
              <a:ea typeface="Arial"/>
              <a:cs typeface="Arial"/>
              <a:sym typeface="Arial"/>
            </a:endParaRPr>
          </a:p>
          <a:p>
            <a:pPr marL="0" marR="0" lvl="0" indent="0" algn="l" rtl="0">
              <a:spcBef>
                <a:spcPts val="0"/>
              </a:spcBef>
              <a:spcAft>
                <a:spcPts val="0"/>
              </a:spcAft>
              <a:buNone/>
            </a:pPr>
            <a:r>
              <a:rPr lang="fr-FR" sz="2400" b="1" baseline="30000">
                <a:solidFill>
                  <a:schemeClr val="dk1"/>
                </a:solidFill>
                <a:latin typeface="Arial"/>
                <a:ea typeface="Arial"/>
                <a:cs typeface="Arial"/>
                <a:sym typeface="Arial"/>
              </a:rPr>
              <a:t>excerferum nuscien </a:t>
            </a:r>
            <a:r>
              <a:rPr lang="fr-FR" sz="2400" baseline="30000">
                <a:solidFill>
                  <a:schemeClr val="dk1"/>
                </a:solidFill>
                <a:latin typeface="Arial"/>
                <a:ea typeface="Arial"/>
                <a:cs typeface="Arial"/>
                <a:sym typeface="Arial"/>
              </a:rPr>
              <a:t>ditione dic tem hiciliciist, con rem aut volest, sedi doles erro te sa sam volum dolumqui aceprae eicipsa pelesequod que cum hicieni hillant endi consequ iduciet ut lab int.</a:t>
            </a:r>
            <a:endParaRPr/>
          </a:p>
          <a:p>
            <a:pPr marL="180975" marR="0" lvl="0" indent="-165100" algn="l" rtl="0">
              <a:spcBef>
                <a:spcPts val="0"/>
              </a:spcBef>
              <a:spcAft>
                <a:spcPts val="0"/>
              </a:spcAft>
              <a:buClr>
                <a:schemeClr val="accent6"/>
              </a:buClr>
              <a:buSzPts val="1200"/>
              <a:buFont typeface="Arial"/>
              <a:buChar char="›"/>
            </a:pPr>
            <a:r>
              <a:rPr lang="fr-FR" sz="2400" baseline="30000">
                <a:solidFill>
                  <a:schemeClr val="dk1"/>
                </a:solidFill>
                <a:latin typeface="Arial"/>
                <a:ea typeface="Arial"/>
                <a:cs typeface="Arial"/>
                <a:sym typeface="Arial"/>
              </a:rPr>
              <a:t>Ficiunt dolupta cone poris autaquu ndamus, cusciisque mo tem aut ut fugitin ullit, iliquo</a:t>
            </a:r>
            <a:endParaRPr sz="2400" baseline="30000">
              <a:solidFill>
                <a:schemeClr val="dk1"/>
              </a:solidFill>
              <a:latin typeface="Arial"/>
              <a:ea typeface="Arial"/>
              <a:cs typeface="Arial"/>
              <a:sym typeface="Arial"/>
            </a:endParaRPr>
          </a:p>
          <a:p>
            <a:pPr marL="180975" marR="0" lvl="0" indent="-165100" algn="l" rtl="0">
              <a:spcBef>
                <a:spcPts val="0"/>
              </a:spcBef>
              <a:spcAft>
                <a:spcPts val="0"/>
              </a:spcAft>
              <a:buClr>
                <a:schemeClr val="accent6"/>
              </a:buClr>
              <a:buSzPts val="1200"/>
              <a:buFont typeface="Arial"/>
              <a:buChar char="›"/>
            </a:pPr>
            <a:r>
              <a:rPr lang="fr-FR" sz="2400" baseline="30000">
                <a:solidFill>
                  <a:schemeClr val="dk1"/>
                </a:solidFill>
                <a:latin typeface="Arial"/>
                <a:ea typeface="Arial"/>
                <a:cs typeface="Arial"/>
                <a:sym typeface="Arial"/>
              </a:rPr>
              <a:t>omnis dolles diorumquam, ius sinvers pelitia quo ea nam repudit atisciam expera iliciae cepernat fugitas sa conse molo modi berecti tem ius, officie ndiscipsam</a:t>
            </a:r>
            <a:endParaRPr sz="2400" i="1">
              <a:solidFill>
                <a:schemeClr val="dk1"/>
              </a:solidFill>
              <a:latin typeface="Arial"/>
              <a:ea typeface="Arial"/>
              <a:cs typeface="Arial"/>
              <a:sym typeface="Arial"/>
            </a:endParaRPr>
          </a:p>
        </p:txBody>
      </p:sp>
      <p:sp>
        <p:nvSpPr>
          <p:cNvPr id="54" name="Google Shape;54;p7"/>
          <p:cNvSpPr/>
          <p:nvPr/>
        </p:nvSpPr>
        <p:spPr>
          <a:xfrm>
            <a:off x="0" y="-1"/>
            <a:ext cx="9156701" cy="913639"/>
          </a:xfrm>
          <a:prstGeom prst="snip1Rect">
            <a:avLst>
              <a:gd name="adj" fmla="val 4576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Google Shape;55;p7"/>
          <p:cNvSpPr txBox="1">
            <a:spLocks noGrp="1"/>
          </p:cNvSpPr>
          <p:nvPr>
            <p:ph type="title"/>
          </p:nvPr>
        </p:nvSpPr>
        <p:spPr>
          <a:xfrm>
            <a:off x="0" y="0"/>
            <a:ext cx="8686800" cy="913638"/>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6" name="Google Shape;56;p7"/>
          <p:cNvPicPr preferRelativeResize="0"/>
          <p:nvPr/>
        </p:nvPicPr>
        <p:blipFill rotWithShape="1">
          <a:blip r:embed="rId3">
            <a:alphaModFix/>
          </a:blip>
          <a:srcRect/>
          <a:stretch/>
        </p:blipFill>
        <p:spPr>
          <a:xfrm>
            <a:off x="8690607" y="6404607"/>
            <a:ext cx="466094" cy="466094"/>
          </a:xfrm>
          <a:prstGeom prst="rect">
            <a:avLst/>
          </a:prstGeom>
          <a:noFill/>
          <a:ln>
            <a:noFill/>
          </a:ln>
        </p:spPr>
      </p:pic>
      <p:sp>
        <p:nvSpPr>
          <p:cNvPr id="57" name="Google Shape;57;p7"/>
          <p:cNvSpPr txBox="1">
            <a:spLocks noGrp="1"/>
          </p:cNvSpPr>
          <p:nvPr>
            <p:ph type="dt" idx="10"/>
          </p:nvPr>
        </p:nvSpPr>
        <p:spPr>
          <a:xfrm>
            <a:off x="901702" y="6654800"/>
            <a:ext cx="2133600" cy="206375"/>
          </a:xfrm>
          <a:prstGeom prst="rect">
            <a:avLst/>
          </a:prstGeom>
          <a:noFill/>
          <a:ln>
            <a:noFill/>
          </a:ln>
        </p:spPr>
        <p:txBody>
          <a:bodyPr spcFirstLastPara="1" wrap="square" lIns="91425" tIns="91425" rIns="91425" bIns="91425" anchor="b" anchorCtr="0">
            <a:noAutofit/>
          </a:bodyPr>
          <a:lstStyle>
            <a:lvl1pPr marR="0" lvl="0" algn="r" rtl="0">
              <a:spcBef>
                <a:spcPts val="0"/>
              </a:spcBef>
              <a:spcAft>
                <a:spcPts val="0"/>
              </a:spcAft>
              <a:buSzPts val="1400"/>
              <a:buNone/>
              <a:defRPr sz="1000">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8" name="Google Shape;58;p7"/>
          <p:cNvSpPr txBox="1">
            <a:spLocks noGrp="1"/>
          </p:cNvSpPr>
          <p:nvPr>
            <p:ph type="ftr" idx="11"/>
          </p:nvPr>
        </p:nvSpPr>
        <p:spPr>
          <a:xfrm>
            <a:off x="3039530" y="6654800"/>
            <a:ext cx="5257800" cy="206375"/>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000">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Google Shape;59;p7"/>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900">
                <a:solidFill>
                  <a:srgbClr val="009DE0"/>
                </a:solidFill>
                <a:latin typeface="Arial"/>
                <a:ea typeface="Arial"/>
                <a:cs typeface="Arial"/>
                <a:sym typeface="Arial"/>
              </a:defRPr>
            </a:lvl1pPr>
            <a:lvl2pPr marL="0" marR="0" lvl="1" indent="0" algn="ctr" rtl="0">
              <a:spcBef>
                <a:spcPts val="0"/>
              </a:spcBef>
              <a:buNone/>
              <a:defRPr sz="900">
                <a:solidFill>
                  <a:srgbClr val="009DE0"/>
                </a:solidFill>
                <a:latin typeface="Arial"/>
                <a:ea typeface="Arial"/>
                <a:cs typeface="Arial"/>
                <a:sym typeface="Arial"/>
              </a:defRPr>
            </a:lvl2pPr>
            <a:lvl3pPr marL="0" marR="0" lvl="2" indent="0" algn="ctr" rtl="0">
              <a:spcBef>
                <a:spcPts val="0"/>
              </a:spcBef>
              <a:buNone/>
              <a:defRPr sz="900">
                <a:solidFill>
                  <a:srgbClr val="009DE0"/>
                </a:solidFill>
                <a:latin typeface="Arial"/>
                <a:ea typeface="Arial"/>
                <a:cs typeface="Arial"/>
                <a:sym typeface="Arial"/>
              </a:defRPr>
            </a:lvl3pPr>
            <a:lvl4pPr marL="0" marR="0" lvl="3" indent="0" algn="ctr" rtl="0">
              <a:spcBef>
                <a:spcPts val="0"/>
              </a:spcBef>
              <a:buNone/>
              <a:defRPr sz="900">
                <a:solidFill>
                  <a:srgbClr val="009DE0"/>
                </a:solidFill>
                <a:latin typeface="Arial"/>
                <a:ea typeface="Arial"/>
                <a:cs typeface="Arial"/>
                <a:sym typeface="Arial"/>
              </a:defRPr>
            </a:lvl4pPr>
            <a:lvl5pPr marL="0" marR="0" lvl="4" indent="0" algn="ctr" rtl="0">
              <a:spcBef>
                <a:spcPts val="0"/>
              </a:spcBef>
              <a:buNone/>
              <a:defRPr sz="900">
                <a:solidFill>
                  <a:srgbClr val="009DE0"/>
                </a:solidFill>
                <a:latin typeface="Arial"/>
                <a:ea typeface="Arial"/>
                <a:cs typeface="Arial"/>
                <a:sym typeface="Arial"/>
              </a:defRPr>
            </a:lvl5pPr>
            <a:lvl6pPr marL="0" marR="0" lvl="5" indent="0" algn="ctr" rtl="0">
              <a:spcBef>
                <a:spcPts val="0"/>
              </a:spcBef>
              <a:buNone/>
              <a:defRPr sz="900">
                <a:solidFill>
                  <a:srgbClr val="009DE0"/>
                </a:solidFill>
                <a:latin typeface="Arial"/>
                <a:ea typeface="Arial"/>
                <a:cs typeface="Arial"/>
                <a:sym typeface="Arial"/>
              </a:defRPr>
            </a:lvl6pPr>
            <a:lvl7pPr marL="0" marR="0" lvl="6" indent="0" algn="ctr" rtl="0">
              <a:spcBef>
                <a:spcPts val="0"/>
              </a:spcBef>
              <a:buNone/>
              <a:defRPr sz="900">
                <a:solidFill>
                  <a:srgbClr val="009DE0"/>
                </a:solidFill>
                <a:latin typeface="Arial"/>
                <a:ea typeface="Arial"/>
                <a:cs typeface="Arial"/>
                <a:sym typeface="Arial"/>
              </a:defRPr>
            </a:lvl7pPr>
            <a:lvl8pPr marL="0" marR="0" lvl="7" indent="0" algn="ctr" rtl="0">
              <a:spcBef>
                <a:spcPts val="0"/>
              </a:spcBef>
              <a:buNone/>
              <a:defRPr sz="900">
                <a:solidFill>
                  <a:srgbClr val="009DE0"/>
                </a:solidFill>
                <a:latin typeface="Arial"/>
                <a:ea typeface="Arial"/>
                <a:cs typeface="Arial"/>
                <a:sym typeface="Arial"/>
              </a:defRPr>
            </a:lvl8pPr>
            <a:lvl9pPr marL="0" marR="0" lvl="8" indent="0" algn="ctr" rtl="0">
              <a:spcBef>
                <a:spcPts val="0"/>
              </a:spcBef>
              <a:buNone/>
              <a:defRPr sz="900">
                <a:solidFill>
                  <a:srgbClr val="009DE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FR"/>
              <a:t>‹N°›</a:t>
            </a:fld>
            <a:endParaRPr/>
          </a:p>
        </p:txBody>
      </p:sp>
      <p:cxnSp>
        <p:nvCxnSpPr>
          <p:cNvPr id="60" name="Google Shape;60;p7"/>
          <p:cNvCxnSpPr/>
          <p:nvPr/>
        </p:nvCxnSpPr>
        <p:spPr>
          <a:xfrm rot="10800000" flipH="1">
            <a:off x="3001433" y="6653212"/>
            <a:ext cx="97367" cy="204788"/>
          </a:xfrm>
          <a:prstGeom prst="straightConnector1">
            <a:avLst/>
          </a:prstGeom>
          <a:noFill/>
          <a:ln w="9525" cap="flat" cmpd="sng">
            <a:solidFill>
              <a:schemeClr val="accent1"/>
            </a:solidFill>
            <a:prstDash val="solid"/>
            <a:round/>
            <a:headEnd type="none" w="sm" len="sm"/>
            <a:tailEnd type="none" w="sm" len="sm"/>
          </a:ln>
        </p:spPr>
      </p:cxnSp>
      <p:sp>
        <p:nvSpPr>
          <p:cNvPr id="61" name="Google Shape;61;p7"/>
          <p:cNvSpPr txBox="1"/>
          <p:nvPr/>
        </p:nvSpPr>
        <p:spPr>
          <a:xfrm>
            <a:off x="168009" y="1146614"/>
            <a:ext cx="2833424" cy="28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1296"/>
              <a:buFont typeface="Merriweather Sans"/>
              <a:buNone/>
            </a:pPr>
            <a:r>
              <a:rPr lang="fr-FR" sz="1200" b="1">
                <a:solidFill>
                  <a:srgbClr val="FFFFFF"/>
                </a:solidFill>
                <a:latin typeface="Arial"/>
                <a:ea typeface="Arial"/>
                <a:cs typeface="Arial"/>
                <a:sym typeface="Arial"/>
              </a:rPr>
              <a:t>titre</a:t>
            </a:r>
            <a:endParaRPr sz="1200" b="1">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sposition personnalisée">
  <p:cSld name="1_Disposition personnalisée">
    <p:spTree>
      <p:nvGrpSpPr>
        <p:cNvPr id="1"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t="18855" b="18855"/>
          <a:stretch/>
        </p:blipFill>
        <p:spPr>
          <a:xfrm>
            <a:off x="0" y="818567"/>
            <a:ext cx="9144000" cy="5439858"/>
          </a:xfrm>
          <a:prstGeom prst="rect">
            <a:avLst/>
          </a:prstGeom>
          <a:noFill/>
          <a:ln>
            <a:noFill/>
          </a:ln>
        </p:spPr>
      </p:pic>
      <p:sp>
        <p:nvSpPr>
          <p:cNvPr id="64" name="Google Shape;64;p8"/>
          <p:cNvSpPr txBox="1"/>
          <p:nvPr/>
        </p:nvSpPr>
        <p:spPr>
          <a:xfrm>
            <a:off x="4390337" y="1575690"/>
            <a:ext cx="4361658" cy="2627048"/>
          </a:xfrm>
          <a:prstGeom prst="rect">
            <a:avLst/>
          </a:prstGeom>
          <a:solidFill>
            <a:srgbClr val="FFFFFF">
              <a:alpha val="91764"/>
            </a:srgbClr>
          </a:solidFill>
          <a:ln>
            <a:noFill/>
          </a:ln>
        </p:spPr>
        <p:txBody>
          <a:bodyPr spcFirstLastPara="1" wrap="square" lIns="91425" tIns="280800" rIns="91425" bIns="45700" anchor="t" anchorCtr="0">
            <a:noAutofit/>
          </a:bodyPr>
          <a:lstStyle/>
          <a:p>
            <a:pPr marL="355600" marR="0" lvl="0" indent="-355600" algn="l" rtl="0">
              <a:spcBef>
                <a:spcPts val="0"/>
              </a:spcBef>
              <a:spcAft>
                <a:spcPts val="0"/>
              </a:spcAft>
              <a:buClr>
                <a:schemeClr val="accent6"/>
              </a:buClr>
              <a:buSzPts val="2800"/>
              <a:buFont typeface="Merriweather Sans"/>
              <a:buChar char="➔"/>
            </a:pPr>
            <a:r>
              <a:rPr lang="fr-FR" sz="2800" b="1" i="0" baseline="30000">
                <a:solidFill>
                  <a:schemeClr val="dk1"/>
                </a:solidFill>
                <a:latin typeface="Arial"/>
                <a:ea typeface="Arial"/>
                <a:cs typeface="Arial"/>
                <a:sym typeface="Arial"/>
              </a:rPr>
              <a:t>excerferum nuscien</a:t>
            </a:r>
            <a:endParaRPr sz="2800" b="1" i="0" baseline="30000">
              <a:solidFill>
                <a:schemeClr val="dk1"/>
              </a:solidFill>
              <a:latin typeface="Arial"/>
              <a:ea typeface="Arial"/>
              <a:cs typeface="Arial"/>
              <a:sym typeface="Arial"/>
            </a:endParaRPr>
          </a:p>
          <a:p>
            <a:pPr marL="355600" marR="0" lvl="0" indent="-355600" algn="l" rtl="0">
              <a:spcBef>
                <a:spcPts val="1200"/>
              </a:spcBef>
              <a:spcAft>
                <a:spcPts val="0"/>
              </a:spcAft>
              <a:buClr>
                <a:schemeClr val="accent6"/>
              </a:buClr>
              <a:buSzPts val="2800"/>
              <a:buFont typeface="Merriweather Sans"/>
              <a:buChar char="➔"/>
            </a:pPr>
            <a:r>
              <a:rPr lang="fr-FR" sz="2800" b="1" i="0" baseline="30000">
                <a:solidFill>
                  <a:schemeClr val="dk1"/>
                </a:solidFill>
                <a:latin typeface="Arial"/>
                <a:ea typeface="Arial"/>
                <a:cs typeface="Arial"/>
                <a:sym typeface="Arial"/>
              </a:rPr>
              <a:t>ditione dic tem hiciliciist, con rem aut volest, sedi doles </a:t>
            </a:r>
            <a:endParaRPr sz="2800" b="1" i="0" baseline="30000">
              <a:solidFill>
                <a:schemeClr val="dk1"/>
              </a:solidFill>
              <a:latin typeface="Arial"/>
              <a:ea typeface="Arial"/>
              <a:cs typeface="Arial"/>
              <a:sym typeface="Arial"/>
            </a:endParaRPr>
          </a:p>
          <a:p>
            <a:pPr marL="355600" marR="0" lvl="0" indent="-355600" algn="l" rtl="0">
              <a:spcBef>
                <a:spcPts val="1200"/>
              </a:spcBef>
              <a:spcAft>
                <a:spcPts val="0"/>
              </a:spcAft>
              <a:buClr>
                <a:schemeClr val="accent6"/>
              </a:buClr>
              <a:buSzPts val="2800"/>
              <a:buFont typeface="Merriweather Sans"/>
              <a:buChar char="➔"/>
            </a:pPr>
            <a:r>
              <a:rPr lang="fr-FR" sz="2800" b="1" i="0" baseline="30000">
                <a:solidFill>
                  <a:schemeClr val="dk1"/>
                </a:solidFill>
                <a:latin typeface="Arial"/>
                <a:ea typeface="Arial"/>
                <a:cs typeface="Arial"/>
                <a:sym typeface="Arial"/>
              </a:rPr>
              <a:t>erro te sa sam volum dolumqui aceprae eicipsa</a:t>
            </a:r>
            <a:endParaRPr sz="2800" b="1" i="0" baseline="30000">
              <a:solidFill>
                <a:schemeClr val="dk1"/>
              </a:solidFill>
              <a:latin typeface="Arial"/>
              <a:ea typeface="Arial"/>
              <a:cs typeface="Arial"/>
              <a:sym typeface="Arial"/>
            </a:endParaRPr>
          </a:p>
          <a:p>
            <a:pPr marL="355600" marR="0" lvl="0" indent="-355600" algn="l" rtl="0">
              <a:spcBef>
                <a:spcPts val="1200"/>
              </a:spcBef>
              <a:spcAft>
                <a:spcPts val="0"/>
              </a:spcAft>
              <a:buClr>
                <a:schemeClr val="accent6"/>
              </a:buClr>
              <a:buSzPts val="2800"/>
              <a:buFont typeface="Merriweather Sans"/>
              <a:buChar char="➔"/>
            </a:pPr>
            <a:r>
              <a:rPr lang="fr-FR" sz="2800" b="1" i="0" baseline="30000">
                <a:solidFill>
                  <a:schemeClr val="dk1"/>
                </a:solidFill>
                <a:latin typeface="Arial"/>
                <a:ea typeface="Arial"/>
                <a:cs typeface="Arial"/>
                <a:sym typeface="Arial"/>
              </a:rPr>
              <a:t>pelesequod que cum hicieni</a:t>
            </a:r>
            <a:endParaRPr sz="2800" b="1" i="0">
              <a:solidFill>
                <a:schemeClr val="dk1"/>
              </a:solidFill>
              <a:latin typeface="Arial"/>
              <a:ea typeface="Arial"/>
              <a:cs typeface="Arial"/>
              <a:sym typeface="Arial"/>
            </a:endParaRPr>
          </a:p>
        </p:txBody>
      </p:sp>
      <p:sp>
        <p:nvSpPr>
          <p:cNvPr id="65" name="Google Shape;65;p8"/>
          <p:cNvSpPr txBox="1"/>
          <p:nvPr/>
        </p:nvSpPr>
        <p:spPr>
          <a:xfrm>
            <a:off x="4308103" y="1409704"/>
            <a:ext cx="829009" cy="2675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1944"/>
              <a:buFont typeface="Merriweather Sans"/>
              <a:buNone/>
            </a:pPr>
            <a:r>
              <a:rPr lang="fr-FR" sz="1800" b="1">
                <a:solidFill>
                  <a:srgbClr val="FFFFFF"/>
                </a:solidFill>
                <a:latin typeface="Arial"/>
                <a:ea typeface="Arial"/>
                <a:cs typeface="Arial"/>
                <a:sym typeface="Arial"/>
              </a:rPr>
              <a:t>titre</a:t>
            </a:r>
            <a:endParaRPr sz="1800" b="1">
              <a:solidFill>
                <a:srgbClr val="FFFFFF"/>
              </a:solidFill>
              <a:latin typeface="Arial"/>
              <a:ea typeface="Arial"/>
              <a:cs typeface="Arial"/>
              <a:sym typeface="Arial"/>
            </a:endParaRPr>
          </a:p>
        </p:txBody>
      </p:sp>
      <p:pic>
        <p:nvPicPr>
          <p:cNvPr id="66" name="Google Shape;66;p8"/>
          <p:cNvPicPr preferRelativeResize="0"/>
          <p:nvPr/>
        </p:nvPicPr>
        <p:blipFill rotWithShape="1">
          <a:blip r:embed="rId3">
            <a:alphaModFix/>
          </a:blip>
          <a:srcRect/>
          <a:stretch/>
        </p:blipFill>
        <p:spPr>
          <a:xfrm>
            <a:off x="8690607" y="6404607"/>
            <a:ext cx="466094" cy="466094"/>
          </a:xfrm>
          <a:prstGeom prst="rect">
            <a:avLst/>
          </a:prstGeom>
          <a:noFill/>
          <a:ln>
            <a:noFill/>
          </a:ln>
        </p:spPr>
      </p:pic>
      <p:sp>
        <p:nvSpPr>
          <p:cNvPr id="67" name="Google Shape;67;p8"/>
          <p:cNvSpPr/>
          <p:nvPr/>
        </p:nvSpPr>
        <p:spPr>
          <a:xfrm>
            <a:off x="0" y="-1"/>
            <a:ext cx="9156701" cy="913639"/>
          </a:xfrm>
          <a:prstGeom prst="snip1Rect">
            <a:avLst>
              <a:gd name="adj" fmla="val 4576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 name="Google Shape;68;p8"/>
          <p:cNvSpPr txBox="1">
            <a:spLocks noGrp="1"/>
          </p:cNvSpPr>
          <p:nvPr>
            <p:ph type="title"/>
          </p:nvPr>
        </p:nvSpPr>
        <p:spPr>
          <a:xfrm>
            <a:off x="0" y="0"/>
            <a:ext cx="8686800" cy="913638"/>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p8"/>
          <p:cNvSpPr txBox="1">
            <a:spLocks noGrp="1"/>
          </p:cNvSpPr>
          <p:nvPr>
            <p:ph type="dt" idx="10"/>
          </p:nvPr>
        </p:nvSpPr>
        <p:spPr>
          <a:xfrm>
            <a:off x="901702" y="6654800"/>
            <a:ext cx="2133600" cy="206375"/>
          </a:xfrm>
          <a:prstGeom prst="rect">
            <a:avLst/>
          </a:prstGeom>
          <a:noFill/>
          <a:ln>
            <a:noFill/>
          </a:ln>
        </p:spPr>
        <p:txBody>
          <a:bodyPr spcFirstLastPara="1" wrap="square" lIns="91425" tIns="91425" rIns="91425" bIns="91425" anchor="b" anchorCtr="0">
            <a:noAutofit/>
          </a:bodyPr>
          <a:lstStyle>
            <a:lvl1pPr marR="0" lvl="0" algn="r" rtl="0">
              <a:spcBef>
                <a:spcPts val="0"/>
              </a:spcBef>
              <a:spcAft>
                <a:spcPts val="0"/>
              </a:spcAft>
              <a:buSzPts val="1400"/>
              <a:buNone/>
              <a:defRPr sz="1000">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Google Shape;70;p8"/>
          <p:cNvSpPr txBox="1">
            <a:spLocks noGrp="1"/>
          </p:cNvSpPr>
          <p:nvPr>
            <p:ph type="ftr" idx="11"/>
          </p:nvPr>
        </p:nvSpPr>
        <p:spPr>
          <a:xfrm>
            <a:off x="3039530" y="6654800"/>
            <a:ext cx="5257800" cy="206375"/>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000">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8"/>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900">
                <a:solidFill>
                  <a:srgbClr val="009DE0"/>
                </a:solidFill>
                <a:latin typeface="Arial"/>
                <a:ea typeface="Arial"/>
                <a:cs typeface="Arial"/>
                <a:sym typeface="Arial"/>
              </a:defRPr>
            </a:lvl1pPr>
            <a:lvl2pPr marL="0" marR="0" lvl="1" indent="0" algn="ctr" rtl="0">
              <a:spcBef>
                <a:spcPts val="0"/>
              </a:spcBef>
              <a:buNone/>
              <a:defRPr sz="900">
                <a:solidFill>
                  <a:srgbClr val="009DE0"/>
                </a:solidFill>
                <a:latin typeface="Arial"/>
                <a:ea typeface="Arial"/>
                <a:cs typeface="Arial"/>
                <a:sym typeface="Arial"/>
              </a:defRPr>
            </a:lvl2pPr>
            <a:lvl3pPr marL="0" marR="0" lvl="2" indent="0" algn="ctr" rtl="0">
              <a:spcBef>
                <a:spcPts val="0"/>
              </a:spcBef>
              <a:buNone/>
              <a:defRPr sz="900">
                <a:solidFill>
                  <a:srgbClr val="009DE0"/>
                </a:solidFill>
                <a:latin typeface="Arial"/>
                <a:ea typeface="Arial"/>
                <a:cs typeface="Arial"/>
                <a:sym typeface="Arial"/>
              </a:defRPr>
            </a:lvl3pPr>
            <a:lvl4pPr marL="0" marR="0" lvl="3" indent="0" algn="ctr" rtl="0">
              <a:spcBef>
                <a:spcPts val="0"/>
              </a:spcBef>
              <a:buNone/>
              <a:defRPr sz="900">
                <a:solidFill>
                  <a:srgbClr val="009DE0"/>
                </a:solidFill>
                <a:latin typeface="Arial"/>
                <a:ea typeface="Arial"/>
                <a:cs typeface="Arial"/>
                <a:sym typeface="Arial"/>
              </a:defRPr>
            </a:lvl4pPr>
            <a:lvl5pPr marL="0" marR="0" lvl="4" indent="0" algn="ctr" rtl="0">
              <a:spcBef>
                <a:spcPts val="0"/>
              </a:spcBef>
              <a:buNone/>
              <a:defRPr sz="900">
                <a:solidFill>
                  <a:srgbClr val="009DE0"/>
                </a:solidFill>
                <a:latin typeface="Arial"/>
                <a:ea typeface="Arial"/>
                <a:cs typeface="Arial"/>
                <a:sym typeface="Arial"/>
              </a:defRPr>
            </a:lvl5pPr>
            <a:lvl6pPr marL="0" marR="0" lvl="5" indent="0" algn="ctr" rtl="0">
              <a:spcBef>
                <a:spcPts val="0"/>
              </a:spcBef>
              <a:buNone/>
              <a:defRPr sz="900">
                <a:solidFill>
                  <a:srgbClr val="009DE0"/>
                </a:solidFill>
                <a:latin typeface="Arial"/>
                <a:ea typeface="Arial"/>
                <a:cs typeface="Arial"/>
                <a:sym typeface="Arial"/>
              </a:defRPr>
            </a:lvl6pPr>
            <a:lvl7pPr marL="0" marR="0" lvl="6" indent="0" algn="ctr" rtl="0">
              <a:spcBef>
                <a:spcPts val="0"/>
              </a:spcBef>
              <a:buNone/>
              <a:defRPr sz="900">
                <a:solidFill>
                  <a:srgbClr val="009DE0"/>
                </a:solidFill>
                <a:latin typeface="Arial"/>
                <a:ea typeface="Arial"/>
                <a:cs typeface="Arial"/>
                <a:sym typeface="Arial"/>
              </a:defRPr>
            </a:lvl7pPr>
            <a:lvl8pPr marL="0" marR="0" lvl="7" indent="0" algn="ctr" rtl="0">
              <a:spcBef>
                <a:spcPts val="0"/>
              </a:spcBef>
              <a:buNone/>
              <a:defRPr sz="900">
                <a:solidFill>
                  <a:srgbClr val="009DE0"/>
                </a:solidFill>
                <a:latin typeface="Arial"/>
                <a:ea typeface="Arial"/>
                <a:cs typeface="Arial"/>
                <a:sym typeface="Arial"/>
              </a:defRPr>
            </a:lvl8pPr>
            <a:lvl9pPr marL="0" marR="0" lvl="8" indent="0" algn="ctr" rtl="0">
              <a:spcBef>
                <a:spcPts val="0"/>
              </a:spcBef>
              <a:buNone/>
              <a:defRPr sz="900">
                <a:solidFill>
                  <a:srgbClr val="009DE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FR"/>
              <a:t>‹N°›</a:t>
            </a:fld>
            <a:endParaRPr/>
          </a:p>
        </p:txBody>
      </p:sp>
      <p:cxnSp>
        <p:nvCxnSpPr>
          <p:cNvPr id="72" name="Google Shape;72;p8"/>
          <p:cNvCxnSpPr/>
          <p:nvPr/>
        </p:nvCxnSpPr>
        <p:spPr>
          <a:xfrm rot="10800000" flipH="1">
            <a:off x="3001433" y="6653212"/>
            <a:ext cx="97367" cy="204788"/>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accent6"/>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accent1"/>
              </a:buClr>
              <a:buSzPts val="2800"/>
              <a:buFont typeface="Merriweather San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accent6"/>
              </a:buClr>
              <a:buSzPts val="2400"/>
              <a:buFont typeface="Noto Sans Symbols"/>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accent6"/>
              </a:buClr>
              <a:buSzPts val="20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accent6"/>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tinyurl.com/NGSClass202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32.jp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lt1"/>
                </a:solidFill>
              </a:rPr>
              <a:t>Qu’est ce qu’un cancer ?</a:t>
            </a:r>
            <a:endParaRPr/>
          </a:p>
        </p:txBody>
      </p:sp>
      <p:sp>
        <p:nvSpPr>
          <p:cNvPr id="153" name="Google Shape;153;p17"/>
          <p:cNvSpPr txBox="1">
            <a:spLocks noGrp="1"/>
          </p:cNvSpPr>
          <p:nvPr>
            <p:ph type="body" idx="1"/>
          </p:nvPr>
        </p:nvSpPr>
        <p:spPr>
          <a:xfrm>
            <a:off x="279400" y="1236125"/>
            <a:ext cx="8644500" cy="53172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400"/>
              </a:spcBef>
              <a:spcAft>
                <a:spcPts val="0"/>
              </a:spcAft>
              <a:buSzPts val="2200"/>
              <a:buAutoNum type="arabicPeriod"/>
            </a:pPr>
            <a:r>
              <a:rPr lang="fr-FR" sz="2200"/>
              <a:t>Histoire</a:t>
            </a:r>
            <a:endParaRPr sz="2400"/>
          </a:p>
          <a:p>
            <a:pPr marL="914400" lvl="1" indent="-355600" algn="l" rtl="0">
              <a:lnSpc>
                <a:spcPct val="115000"/>
              </a:lnSpc>
              <a:spcBef>
                <a:spcPts val="0"/>
              </a:spcBef>
              <a:spcAft>
                <a:spcPts val="0"/>
              </a:spcAft>
              <a:buSzPts val="2000"/>
              <a:buChar char="›"/>
            </a:pPr>
            <a:r>
              <a:rPr lang="fr-FR" sz="2000"/>
              <a:t>460 avant JC: Hippocrate nomme cette maladie “</a:t>
            </a:r>
            <a:r>
              <a:rPr lang="fr-FR" sz="2000" i="1"/>
              <a:t>karcinos</a:t>
            </a:r>
            <a:r>
              <a:rPr lang="fr-FR" sz="2000"/>
              <a:t>” (crabe) en analogie entre les ramifications des cellules cancéreuses et les pinces de crabe.</a:t>
            </a:r>
            <a:endParaRPr sz="2000"/>
          </a:p>
          <a:p>
            <a:pPr marL="914400" lvl="0" indent="0" algn="l" rtl="0">
              <a:lnSpc>
                <a:spcPct val="100000"/>
              </a:lnSpc>
              <a:spcBef>
                <a:spcPts val="400"/>
              </a:spcBef>
              <a:spcAft>
                <a:spcPts val="0"/>
              </a:spcAft>
              <a:buNone/>
            </a:pPr>
            <a:endParaRPr sz="2000"/>
          </a:p>
          <a:p>
            <a:pPr marL="457200" lvl="0" indent="-368300" algn="l" rtl="0">
              <a:lnSpc>
                <a:spcPct val="150000"/>
              </a:lnSpc>
              <a:spcBef>
                <a:spcPts val="400"/>
              </a:spcBef>
              <a:spcAft>
                <a:spcPts val="0"/>
              </a:spcAft>
              <a:buSzPts val="2200"/>
              <a:buAutoNum type="arabicPeriod"/>
            </a:pPr>
            <a:r>
              <a:rPr lang="fr-FR" sz="2200"/>
              <a:t>Incidence</a:t>
            </a:r>
            <a:endParaRPr sz="2200"/>
          </a:p>
          <a:p>
            <a:pPr marL="914400" lvl="1" indent="-355600" algn="l" rtl="0">
              <a:lnSpc>
                <a:spcPct val="115000"/>
              </a:lnSpc>
              <a:spcBef>
                <a:spcPts val="0"/>
              </a:spcBef>
              <a:spcAft>
                <a:spcPts val="0"/>
              </a:spcAft>
              <a:buSzPts val="2000"/>
              <a:buChar char="›"/>
            </a:pPr>
            <a:r>
              <a:rPr lang="fr-FR" sz="2000"/>
              <a:t>En 2018 en France: ~382 000 nouveaux cas / ~157 000 décès </a:t>
            </a:r>
            <a:r>
              <a:rPr lang="fr-FR" sz="1600"/>
              <a:t>(source: https://www.santepubliquefrance.fr/maladies-et-traumatismes/cancers)</a:t>
            </a:r>
            <a:endParaRPr sz="1600"/>
          </a:p>
          <a:p>
            <a:pPr marL="914400" lvl="0" indent="0" algn="l" rtl="0">
              <a:lnSpc>
                <a:spcPct val="115000"/>
              </a:lnSpc>
              <a:spcBef>
                <a:spcPts val="400"/>
              </a:spcBef>
              <a:spcAft>
                <a:spcPts val="0"/>
              </a:spcAft>
              <a:buNone/>
            </a:pPr>
            <a:endParaRPr/>
          </a:p>
          <a:p>
            <a:pPr marL="457200" lvl="0" indent="-368300" algn="l" rtl="0">
              <a:lnSpc>
                <a:spcPct val="150000"/>
              </a:lnSpc>
              <a:spcBef>
                <a:spcPts val="400"/>
              </a:spcBef>
              <a:spcAft>
                <a:spcPts val="0"/>
              </a:spcAft>
              <a:buSzPts val="2200"/>
              <a:buAutoNum type="arabicPeriod"/>
            </a:pPr>
            <a:r>
              <a:rPr lang="fr-FR" sz="2200"/>
              <a:t>Définition</a:t>
            </a:r>
            <a:endParaRPr sz="2400"/>
          </a:p>
          <a:p>
            <a:pPr marL="914400" lvl="1" indent="-355600" algn="l" rtl="0">
              <a:lnSpc>
                <a:spcPct val="115000"/>
              </a:lnSpc>
              <a:spcBef>
                <a:spcPts val="0"/>
              </a:spcBef>
              <a:spcAft>
                <a:spcPts val="0"/>
              </a:spcAft>
              <a:buSzPts val="2000"/>
              <a:buChar char="›"/>
            </a:pPr>
            <a:r>
              <a:rPr lang="fr-FR" sz="2000"/>
              <a:t>Amas de cellules immortelles (tumeur) se divisant anarchiquement qui altère le fonctionnement de l’organe où il se situe et peut se propager via le système sanguin ou lymphatique → métastases</a:t>
            </a:r>
            <a:endParaRPr sz="1600"/>
          </a:p>
          <a:p>
            <a:pPr marL="0" lvl="0" indent="0" algn="l" rtl="0">
              <a:lnSpc>
                <a:spcPct val="115000"/>
              </a:lnSpc>
              <a:spcBef>
                <a:spcPts val="400"/>
              </a:spcBef>
              <a:spcAft>
                <a:spcPts val="0"/>
              </a:spcAft>
              <a:buNone/>
            </a:pPr>
            <a:endParaRPr sz="2000"/>
          </a:p>
          <a:p>
            <a:pPr marL="0" lvl="0" indent="0" algn="l" rtl="0">
              <a:lnSpc>
                <a:spcPct val="115000"/>
              </a:lnSpc>
              <a:spcBef>
                <a:spcPts val="400"/>
              </a:spcBef>
              <a:spcAft>
                <a:spcPts val="0"/>
              </a:spcAft>
              <a:buNone/>
            </a:pPr>
            <a:endParaRPr sz="2000"/>
          </a:p>
        </p:txBody>
      </p:sp>
      <p:sp>
        <p:nvSpPr>
          <p:cNvPr id="154" name="Google Shape;154;p17"/>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10</a:t>
            </a:fld>
            <a:endParaRPr/>
          </a:p>
        </p:txBody>
      </p:sp>
      <p:sp>
        <p:nvSpPr>
          <p:cNvPr id="155" name="Google Shape;155;p17"/>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56" name="Google Shape;156;p17"/>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Qu’est ce qu’un cancer ?</a:t>
            </a:r>
            <a:endParaRPr/>
          </a:p>
        </p:txBody>
      </p:sp>
      <p:sp>
        <p:nvSpPr>
          <p:cNvPr id="163" name="Google Shape;163;p18"/>
          <p:cNvSpPr txBox="1">
            <a:spLocks noGrp="1"/>
          </p:cNvSpPr>
          <p:nvPr>
            <p:ph type="body" idx="1"/>
          </p:nvPr>
        </p:nvSpPr>
        <p:spPr>
          <a:xfrm>
            <a:off x="249750" y="982796"/>
            <a:ext cx="8644500" cy="9135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fr-FR" b="1"/>
              <a:t>Un caryotype anormal</a:t>
            </a:r>
            <a:r>
              <a:rPr lang="fr-FR"/>
              <a:t>: cellule normale (à gauche) et cancéreuse (cancer de la vessie) à droite,obtenus avec la technique de FISH</a:t>
            </a:r>
            <a:endParaRPr/>
          </a:p>
        </p:txBody>
      </p:sp>
      <p:sp>
        <p:nvSpPr>
          <p:cNvPr id="164" name="Google Shape;164;p18"/>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11</a:t>
            </a:fld>
            <a:endParaRPr/>
          </a:p>
        </p:txBody>
      </p:sp>
      <p:pic>
        <p:nvPicPr>
          <p:cNvPr id="165" name="Google Shape;165;p18"/>
          <p:cNvPicPr preferRelativeResize="0"/>
          <p:nvPr/>
        </p:nvPicPr>
        <p:blipFill>
          <a:blip r:embed="rId3">
            <a:alphaModFix/>
          </a:blip>
          <a:stretch>
            <a:fillRect/>
          </a:stretch>
        </p:blipFill>
        <p:spPr>
          <a:xfrm>
            <a:off x="1482813" y="1901175"/>
            <a:ext cx="6178375" cy="3024650"/>
          </a:xfrm>
          <a:prstGeom prst="rect">
            <a:avLst/>
          </a:prstGeom>
          <a:noFill/>
          <a:ln>
            <a:noFill/>
          </a:ln>
        </p:spPr>
      </p:pic>
      <p:sp>
        <p:nvSpPr>
          <p:cNvPr id="166" name="Google Shape;166;p18"/>
          <p:cNvSpPr txBox="1"/>
          <p:nvPr/>
        </p:nvSpPr>
        <p:spPr>
          <a:xfrm>
            <a:off x="1572000" y="4762900"/>
            <a:ext cx="30000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https://www.berkeley.edu/</a:t>
            </a:r>
            <a:endParaRPr/>
          </a:p>
        </p:txBody>
      </p:sp>
      <p:sp>
        <p:nvSpPr>
          <p:cNvPr id="167" name="Google Shape;167;p18"/>
          <p:cNvSpPr txBox="1"/>
          <p:nvPr/>
        </p:nvSpPr>
        <p:spPr>
          <a:xfrm>
            <a:off x="272250" y="5165100"/>
            <a:ext cx="8599500" cy="1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t>De nombreuses anomalies apparaissent dans les cellules cancéreuses: nombre de chromosomes en plus ou en moins, translocations, délétions...La cellule cancéreuse a accumulé des mutations et des anomalies de la répartition des chromosomes</a:t>
            </a:r>
            <a:endParaRPr sz="2000"/>
          </a:p>
        </p:txBody>
      </p:sp>
      <p:sp>
        <p:nvSpPr>
          <p:cNvPr id="168" name="Google Shape;168;p18"/>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69" name="Google Shape;169;p18"/>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Les mutations acquises ou somatiques</a:t>
            </a:r>
            <a:endParaRPr/>
          </a:p>
        </p:txBody>
      </p:sp>
      <p:sp>
        <p:nvSpPr>
          <p:cNvPr id="176" name="Google Shape;176;p19"/>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12</a:t>
            </a:fld>
            <a:endParaRPr/>
          </a:p>
        </p:txBody>
      </p:sp>
      <p:sp>
        <p:nvSpPr>
          <p:cNvPr id="177" name="Google Shape;177;p19"/>
          <p:cNvSpPr txBox="1">
            <a:spLocks noGrp="1"/>
          </p:cNvSpPr>
          <p:nvPr>
            <p:ph type="body" idx="1"/>
          </p:nvPr>
        </p:nvSpPr>
        <p:spPr>
          <a:xfrm>
            <a:off x="279400" y="1236125"/>
            <a:ext cx="8644500" cy="49740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2000"/>
              </a:spcBef>
              <a:spcAft>
                <a:spcPts val="0"/>
              </a:spcAft>
              <a:buSzPts val="2000"/>
              <a:buChar char="-"/>
            </a:pPr>
            <a:r>
              <a:rPr lang="fr-FR"/>
              <a:t>mutations ponctuelles silencieuses (polymorphismes): sans conséquence dans la plupart des cas. </a:t>
            </a:r>
            <a:endParaRPr/>
          </a:p>
          <a:p>
            <a:pPr marL="0" lvl="0" indent="0" algn="l" rtl="0">
              <a:lnSpc>
                <a:spcPct val="100000"/>
              </a:lnSpc>
              <a:spcBef>
                <a:spcPts val="2000"/>
              </a:spcBef>
              <a:spcAft>
                <a:spcPts val="0"/>
              </a:spcAft>
              <a:buNone/>
            </a:pPr>
            <a:endParaRPr sz="300"/>
          </a:p>
          <a:p>
            <a:pPr marL="457200" lvl="0" indent="-355600" algn="l" rtl="0">
              <a:lnSpc>
                <a:spcPct val="115000"/>
              </a:lnSpc>
              <a:spcBef>
                <a:spcPts val="2000"/>
              </a:spcBef>
              <a:spcAft>
                <a:spcPts val="0"/>
              </a:spcAft>
              <a:buSzPts val="2000"/>
              <a:buChar char="-"/>
            </a:pPr>
            <a:r>
              <a:rPr lang="fr-FR"/>
              <a:t>mutations ponctuelles délétères: conséquences sur l’expression des gènes, la conformation des protéines (troncage, changement d’acide aminé) </a:t>
            </a:r>
            <a:endParaRPr/>
          </a:p>
          <a:p>
            <a:pPr marL="0" lvl="0" indent="0" algn="l" rtl="0">
              <a:lnSpc>
                <a:spcPct val="100000"/>
              </a:lnSpc>
              <a:spcBef>
                <a:spcPts val="2000"/>
              </a:spcBef>
              <a:spcAft>
                <a:spcPts val="0"/>
              </a:spcAft>
              <a:buNone/>
            </a:pPr>
            <a:endParaRPr sz="500"/>
          </a:p>
          <a:p>
            <a:pPr marL="457200" lvl="0" indent="-355600" algn="l" rtl="0">
              <a:lnSpc>
                <a:spcPct val="115000"/>
              </a:lnSpc>
              <a:spcBef>
                <a:spcPts val="2000"/>
              </a:spcBef>
              <a:spcAft>
                <a:spcPts val="0"/>
              </a:spcAft>
              <a:buSzPts val="2000"/>
              <a:buChar char="-"/>
            </a:pPr>
            <a:r>
              <a:rPr lang="fr-FR"/>
              <a:t>variations structurales: délétions / duplications de gènes / régions entiers ou translocations (échanges) de chromosome ou de parties de chromosome qui peut mener à des fusion de gènes.</a:t>
            </a:r>
            <a:endParaRPr/>
          </a:p>
        </p:txBody>
      </p:sp>
      <p:sp>
        <p:nvSpPr>
          <p:cNvPr id="178" name="Google Shape;178;p19"/>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79" name="Google Shape;179;p19"/>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lt1"/>
                </a:solidFill>
              </a:rPr>
              <a:t>Acquisition des mutations</a:t>
            </a:r>
            <a:endParaRPr/>
          </a:p>
        </p:txBody>
      </p:sp>
      <p:sp>
        <p:nvSpPr>
          <p:cNvPr id="186" name="Google Shape;186;p20"/>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13</a:t>
            </a:fld>
            <a:endParaRPr/>
          </a:p>
        </p:txBody>
      </p:sp>
      <p:sp>
        <p:nvSpPr>
          <p:cNvPr id="187" name="Google Shape;187;p20"/>
          <p:cNvSpPr txBox="1">
            <a:spLocks noGrp="1"/>
          </p:cNvSpPr>
          <p:nvPr>
            <p:ph type="body" idx="1"/>
          </p:nvPr>
        </p:nvSpPr>
        <p:spPr>
          <a:xfrm>
            <a:off x="193975" y="1162325"/>
            <a:ext cx="8644500" cy="5543400"/>
          </a:xfrm>
          <a:prstGeom prst="rect">
            <a:avLst/>
          </a:prstGeom>
        </p:spPr>
        <p:txBody>
          <a:bodyPr spcFirstLastPara="1" wrap="square" lIns="91425" tIns="91425" rIns="91425" bIns="91425" anchor="t" anchorCtr="0">
            <a:noAutofit/>
          </a:bodyPr>
          <a:lstStyle/>
          <a:p>
            <a:pPr marL="457200" lvl="0" indent="0" algn="l" rtl="0">
              <a:lnSpc>
                <a:spcPct val="150000"/>
              </a:lnSpc>
              <a:spcBef>
                <a:spcPts val="400"/>
              </a:spcBef>
              <a:spcAft>
                <a:spcPts val="0"/>
              </a:spcAft>
              <a:buNone/>
            </a:pPr>
            <a:endParaRPr sz="2200"/>
          </a:p>
          <a:p>
            <a:pPr marL="914400" lvl="1" indent="-355600" algn="l" rtl="0">
              <a:lnSpc>
                <a:spcPct val="150000"/>
              </a:lnSpc>
              <a:spcBef>
                <a:spcPts val="560"/>
              </a:spcBef>
              <a:spcAft>
                <a:spcPts val="0"/>
              </a:spcAft>
              <a:buSzPts val="2000"/>
              <a:buChar char="›"/>
            </a:pPr>
            <a:r>
              <a:rPr lang="fr-FR" sz="2000"/>
              <a:t>Risques endogènes: à chaque division cellulaire l’ADN est répliqué, des erreurs peuvent-être introduites</a:t>
            </a:r>
            <a:endParaRPr sz="2000"/>
          </a:p>
          <a:p>
            <a:pPr marL="1371600" lvl="2" indent="-355600" algn="l" rtl="0">
              <a:lnSpc>
                <a:spcPct val="150000"/>
              </a:lnSpc>
              <a:spcBef>
                <a:spcPts val="0"/>
              </a:spcBef>
              <a:spcAft>
                <a:spcPts val="0"/>
              </a:spcAft>
              <a:buSzPts val="2000"/>
              <a:buChar char="•"/>
            </a:pPr>
            <a:r>
              <a:rPr lang="fr-FR" sz="2000"/>
              <a:t>ADN: 3x10</a:t>
            </a:r>
            <a:r>
              <a:rPr lang="fr-FR" sz="2000" baseline="30000"/>
              <a:t>9</a:t>
            </a:r>
            <a:r>
              <a:rPr lang="fr-FR" sz="2000"/>
              <a:t> nucléotides </a:t>
            </a:r>
            <a:endParaRPr sz="2000"/>
          </a:p>
          <a:p>
            <a:pPr marL="1371600" lvl="2" indent="-355600" algn="l" rtl="0">
              <a:lnSpc>
                <a:spcPct val="150000"/>
              </a:lnSpc>
              <a:spcBef>
                <a:spcPts val="0"/>
              </a:spcBef>
              <a:spcAft>
                <a:spcPts val="0"/>
              </a:spcAft>
              <a:buSzPts val="2000"/>
              <a:buChar char="•"/>
            </a:pPr>
            <a:r>
              <a:rPr lang="fr-FR" sz="2000"/>
              <a:t>taux de mutation: ~ 10</a:t>
            </a:r>
            <a:r>
              <a:rPr lang="fr-FR" sz="2000" baseline="30000"/>
              <a:t>-8</a:t>
            </a:r>
            <a:r>
              <a:rPr lang="fr-FR" sz="2000"/>
              <a:t> →  ~ 100 mutations / cycle cellulaire</a:t>
            </a:r>
            <a:endParaRPr sz="2000"/>
          </a:p>
          <a:p>
            <a:pPr marL="1371600" lvl="2" indent="-355600" algn="l" rtl="0">
              <a:lnSpc>
                <a:spcPct val="150000"/>
              </a:lnSpc>
              <a:spcBef>
                <a:spcPts val="0"/>
              </a:spcBef>
              <a:spcAft>
                <a:spcPts val="0"/>
              </a:spcAft>
              <a:buSzPts val="2000"/>
              <a:buChar char="•"/>
            </a:pPr>
            <a:r>
              <a:rPr lang="fr-FR" sz="2000"/>
              <a:t>&gt; 1 milliard divisions cellulaires / jour (remplacement de cellules vieillissantes ou endommagées)</a:t>
            </a:r>
            <a:endParaRPr sz="2000"/>
          </a:p>
          <a:p>
            <a:pPr marL="914400" lvl="1" indent="-355600" algn="l" rtl="0">
              <a:lnSpc>
                <a:spcPct val="150000"/>
              </a:lnSpc>
              <a:spcBef>
                <a:spcPts val="0"/>
              </a:spcBef>
              <a:spcAft>
                <a:spcPts val="0"/>
              </a:spcAft>
              <a:buSzPts val="2000"/>
              <a:buChar char="›"/>
            </a:pPr>
            <a:r>
              <a:rPr lang="fr-FR" sz="2000"/>
              <a:t>Risques exogènes:  tabac, alcool, soleil, polluants, virus etc …</a:t>
            </a:r>
            <a:endParaRPr sz="2000"/>
          </a:p>
          <a:p>
            <a:pPr marL="914400" lvl="1" indent="-355600" algn="l" rtl="0">
              <a:lnSpc>
                <a:spcPct val="150000"/>
              </a:lnSpc>
              <a:spcBef>
                <a:spcPts val="0"/>
              </a:spcBef>
              <a:spcAft>
                <a:spcPts val="0"/>
              </a:spcAft>
              <a:buSzPts val="2000"/>
              <a:buChar char="›"/>
            </a:pPr>
            <a:r>
              <a:rPr lang="fr-FR" sz="2000"/>
              <a:t>Heureusement les cellules ont des mécanismes de réparation ou d’induction de leur mort (apoptose) contrôlés par des gènes.</a:t>
            </a:r>
            <a:endParaRPr sz="2000"/>
          </a:p>
        </p:txBody>
      </p:sp>
      <p:sp>
        <p:nvSpPr>
          <p:cNvPr id="188" name="Google Shape;188;p20"/>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89" name="Google Shape;189;p20"/>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Le cycle cellulaire</a:t>
            </a:r>
            <a:endParaRPr/>
          </a:p>
        </p:txBody>
      </p:sp>
      <p:sp>
        <p:nvSpPr>
          <p:cNvPr id="196" name="Google Shape;196;p21"/>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14</a:t>
            </a:fld>
            <a:endParaRPr/>
          </a:p>
        </p:txBody>
      </p:sp>
      <p:pic>
        <p:nvPicPr>
          <p:cNvPr id="197" name="Google Shape;197;p21"/>
          <p:cNvPicPr preferRelativeResize="0"/>
          <p:nvPr/>
        </p:nvPicPr>
        <p:blipFill>
          <a:blip r:embed="rId3">
            <a:alphaModFix/>
          </a:blip>
          <a:stretch>
            <a:fillRect/>
          </a:stretch>
        </p:blipFill>
        <p:spPr>
          <a:xfrm>
            <a:off x="1480175" y="1228925"/>
            <a:ext cx="6013934" cy="4621049"/>
          </a:xfrm>
          <a:prstGeom prst="rect">
            <a:avLst/>
          </a:prstGeom>
          <a:noFill/>
          <a:ln>
            <a:noFill/>
          </a:ln>
        </p:spPr>
      </p:pic>
      <p:sp>
        <p:nvSpPr>
          <p:cNvPr id="198" name="Google Shape;198;p21"/>
          <p:cNvSpPr txBox="1"/>
          <p:nvPr/>
        </p:nvSpPr>
        <p:spPr>
          <a:xfrm>
            <a:off x="457200" y="5931125"/>
            <a:ext cx="8629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http://gregynours.e-monsite.com/pages/comment-apparait-une-cellule-cancereuse.html</a:t>
            </a:r>
            <a:endParaRPr/>
          </a:p>
        </p:txBody>
      </p:sp>
      <p:sp>
        <p:nvSpPr>
          <p:cNvPr id="199" name="Google Shape;199;p21"/>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200" name="Google Shape;200;p21"/>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2"/>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Transformation des cellules</a:t>
            </a:r>
            <a:endParaRPr/>
          </a:p>
        </p:txBody>
      </p:sp>
      <p:sp>
        <p:nvSpPr>
          <p:cNvPr id="207" name="Google Shape;207;p22"/>
          <p:cNvSpPr txBox="1">
            <a:spLocks noGrp="1"/>
          </p:cNvSpPr>
          <p:nvPr>
            <p:ph type="body" idx="1"/>
          </p:nvPr>
        </p:nvSpPr>
        <p:spPr>
          <a:xfrm>
            <a:off x="30975" y="1157375"/>
            <a:ext cx="9081900" cy="8292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fr-FR"/>
              <a:t>Dans de rares cas les mutations peuvent atteindre un gène réparateur ou contrôlant la multiplication cellulaire </a:t>
            </a:r>
            <a:endParaRPr/>
          </a:p>
        </p:txBody>
      </p:sp>
      <p:sp>
        <p:nvSpPr>
          <p:cNvPr id="208" name="Google Shape;208;p22"/>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15</a:t>
            </a:fld>
            <a:endParaRPr/>
          </a:p>
        </p:txBody>
      </p:sp>
      <p:pic>
        <p:nvPicPr>
          <p:cNvPr id="209" name="Google Shape;209;p22"/>
          <p:cNvPicPr preferRelativeResize="0"/>
          <p:nvPr/>
        </p:nvPicPr>
        <p:blipFill rotWithShape="1">
          <a:blip r:embed="rId3">
            <a:alphaModFix/>
          </a:blip>
          <a:srcRect t="6098" b="14073"/>
          <a:stretch/>
        </p:blipFill>
        <p:spPr>
          <a:xfrm>
            <a:off x="1218350" y="2279000"/>
            <a:ext cx="6707150" cy="2831074"/>
          </a:xfrm>
          <a:prstGeom prst="rect">
            <a:avLst/>
          </a:prstGeom>
          <a:noFill/>
          <a:ln>
            <a:noFill/>
          </a:ln>
        </p:spPr>
      </p:pic>
      <p:sp>
        <p:nvSpPr>
          <p:cNvPr id="210" name="Google Shape;210;p22"/>
          <p:cNvSpPr txBox="1"/>
          <p:nvPr/>
        </p:nvSpPr>
        <p:spPr>
          <a:xfrm>
            <a:off x="1218350" y="5110075"/>
            <a:ext cx="60144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http://fr.wikipedia.org/wiki/Fichier:Multi_Onco.jpg</a:t>
            </a:r>
            <a:endParaRPr/>
          </a:p>
        </p:txBody>
      </p:sp>
      <p:sp>
        <p:nvSpPr>
          <p:cNvPr id="211" name="Google Shape;211;p22"/>
          <p:cNvSpPr txBox="1">
            <a:spLocks noGrp="1"/>
          </p:cNvSpPr>
          <p:nvPr>
            <p:ph type="body" idx="1"/>
          </p:nvPr>
        </p:nvSpPr>
        <p:spPr>
          <a:xfrm>
            <a:off x="0" y="5742675"/>
            <a:ext cx="9081900" cy="5562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fr-FR"/>
              <a:t>Processus long qui peut prendre plusieurs années</a:t>
            </a:r>
            <a:endParaRPr/>
          </a:p>
        </p:txBody>
      </p:sp>
      <p:sp>
        <p:nvSpPr>
          <p:cNvPr id="212" name="Google Shape;212;p22"/>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213" name="Google Shape;213;p22"/>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Evolution du cancer</a:t>
            </a:r>
            <a:endParaRPr/>
          </a:p>
        </p:txBody>
      </p:sp>
      <p:sp>
        <p:nvSpPr>
          <p:cNvPr id="220" name="Google Shape;220;p23"/>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16</a:t>
            </a:fld>
            <a:endParaRPr/>
          </a:p>
        </p:txBody>
      </p:sp>
      <p:pic>
        <p:nvPicPr>
          <p:cNvPr id="221" name="Google Shape;221;p23"/>
          <p:cNvPicPr preferRelativeResize="0"/>
          <p:nvPr/>
        </p:nvPicPr>
        <p:blipFill>
          <a:blip r:embed="rId3">
            <a:alphaModFix/>
          </a:blip>
          <a:stretch>
            <a:fillRect/>
          </a:stretch>
        </p:blipFill>
        <p:spPr>
          <a:xfrm>
            <a:off x="152400" y="1322150"/>
            <a:ext cx="8839202" cy="4637512"/>
          </a:xfrm>
          <a:prstGeom prst="rect">
            <a:avLst/>
          </a:prstGeom>
          <a:noFill/>
          <a:ln>
            <a:noFill/>
          </a:ln>
        </p:spPr>
      </p:pic>
      <p:sp>
        <p:nvSpPr>
          <p:cNvPr id="222" name="Google Shape;222;p23"/>
          <p:cNvSpPr txBox="1"/>
          <p:nvPr/>
        </p:nvSpPr>
        <p:spPr>
          <a:xfrm>
            <a:off x="292850" y="5959650"/>
            <a:ext cx="12090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Reiter Lab</a:t>
            </a:r>
            <a:endParaRPr/>
          </a:p>
        </p:txBody>
      </p:sp>
      <p:sp>
        <p:nvSpPr>
          <p:cNvPr id="223" name="Google Shape;223;p23"/>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224" name="Google Shape;224;p23"/>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Les gènes impliqués dans la cancérogenèse </a:t>
            </a:r>
            <a:endParaRPr/>
          </a:p>
        </p:txBody>
      </p:sp>
      <p:sp>
        <p:nvSpPr>
          <p:cNvPr id="231" name="Google Shape;231;p24"/>
          <p:cNvSpPr txBox="1">
            <a:spLocks noGrp="1"/>
          </p:cNvSpPr>
          <p:nvPr>
            <p:ph type="body" idx="1"/>
          </p:nvPr>
        </p:nvSpPr>
        <p:spPr>
          <a:xfrm>
            <a:off x="279400" y="1236134"/>
            <a:ext cx="8644500" cy="48900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fr-FR"/>
              <a:t>La cellule reçoit en permanence des signaux chimiques des autres cellules qui peuvent lui ordonner de se diviser, de se reposer ou de s’autodétruire.</a:t>
            </a:r>
            <a:endParaRPr/>
          </a:p>
          <a:p>
            <a:pPr marL="0" lvl="0" indent="0" algn="l" rtl="0">
              <a:spcBef>
                <a:spcPts val="400"/>
              </a:spcBef>
              <a:spcAft>
                <a:spcPts val="0"/>
              </a:spcAft>
              <a:buNone/>
            </a:pPr>
            <a:endParaRPr/>
          </a:p>
          <a:p>
            <a:pPr marL="457200" lvl="0" indent="-355600" algn="l" rtl="0">
              <a:spcBef>
                <a:spcPts val="400"/>
              </a:spcBef>
              <a:spcAft>
                <a:spcPts val="0"/>
              </a:spcAft>
              <a:buSzPts val="2000"/>
              <a:buChar char="-"/>
            </a:pPr>
            <a:r>
              <a:rPr lang="fr-FR" b="1"/>
              <a:t>proto-oncogènes</a:t>
            </a:r>
            <a:r>
              <a:rPr lang="fr-FR"/>
              <a:t>: normaux et indispensables, transmettent les signaux mitotiques → mutation → </a:t>
            </a:r>
            <a:r>
              <a:rPr lang="fr-FR" b="1"/>
              <a:t>oncogènes</a:t>
            </a:r>
            <a:r>
              <a:rPr lang="fr-FR"/>
              <a:t> → stimulation incontrôlée des divisions cellulaires</a:t>
            </a:r>
            <a:endParaRPr/>
          </a:p>
          <a:p>
            <a:pPr marL="0" lvl="0" indent="0" algn="l" rtl="0">
              <a:spcBef>
                <a:spcPts val="400"/>
              </a:spcBef>
              <a:spcAft>
                <a:spcPts val="0"/>
              </a:spcAft>
              <a:buNone/>
            </a:pPr>
            <a:endParaRPr/>
          </a:p>
          <a:p>
            <a:pPr marL="457200" lvl="0" indent="-355600" algn="l" rtl="0">
              <a:spcBef>
                <a:spcPts val="400"/>
              </a:spcBef>
              <a:spcAft>
                <a:spcPts val="0"/>
              </a:spcAft>
              <a:buSzPts val="2000"/>
              <a:buChar char="-"/>
            </a:pPr>
            <a:r>
              <a:rPr lang="fr-FR" b="1"/>
              <a:t>suppresseurs de tumeur</a:t>
            </a:r>
            <a:r>
              <a:rPr lang="fr-FR"/>
              <a:t>: freinent la prolifération des cellules (i.e. gène P53 muté dans &gt;60% des cancers) → mutation → inactivation ou une diminution de leur fonctionnement → stimulation anormale de la prolifération cellulaire </a:t>
            </a:r>
            <a:endParaRPr/>
          </a:p>
          <a:p>
            <a:pPr marL="0" lvl="0" indent="0" algn="l" rtl="0">
              <a:spcBef>
                <a:spcPts val="400"/>
              </a:spcBef>
              <a:spcAft>
                <a:spcPts val="0"/>
              </a:spcAft>
              <a:buNone/>
            </a:pPr>
            <a:endParaRPr/>
          </a:p>
          <a:p>
            <a:pPr marL="457200" lvl="0" indent="-355600" algn="l" rtl="0">
              <a:spcBef>
                <a:spcPts val="400"/>
              </a:spcBef>
              <a:spcAft>
                <a:spcPts val="0"/>
              </a:spcAft>
              <a:buSzPts val="2000"/>
              <a:buChar char="-"/>
            </a:pPr>
            <a:r>
              <a:rPr lang="fr-FR" b="1"/>
              <a:t>réparateurs de l’ADN</a:t>
            </a:r>
            <a:r>
              <a:rPr lang="fr-FR"/>
              <a:t> → mutation →  favorisent l'apparition des cancers.</a:t>
            </a:r>
            <a:endParaRPr/>
          </a:p>
          <a:p>
            <a:pPr marL="457200" lvl="0" indent="0" algn="l" rtl="0">
              <a:spcBef>
                <a:spcPts val="400"/>
              </a:spcBef>
              <a:spcAft>
                <a:spcPts val="0"/>
              </a:spcAft>
              <a:buNone/>
            </a:pPr>
            <a:endParaRPr/>
          </a:p>
        </p:txBody>
      </p:sp>
      <p:sp>
        <p:nvSpPr>
          <p:cNvPr id="232" name="Google Shape;232;p24"/>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17</a:t>
            </a:fld>
            <a:endParaRPr/>
          </a:p>
        </p:txBody>
      </p:sp>
      <p:sp>
        <p:nvSpPr>
          <p:cNvPr id="233" name="Google Shape;233;p24"/>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234" name="Google Shape;234;p24"/>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Caractéristiques d’une cellule cancéreuse</a:t>
            </a:r>
            <a:endParaRPr/>
          </a:p>
        </p:txBody>
      </p:sp>
      <p:sp>
        <p:nvSpPr>
          <p:cNvPr id="241" name="Google Shape;241;p25"/>
          <p:cNvSpPr txBox="1">
            <a:spLocks noGrp="1"/>
          </p:cNvSpPr>
          <p:nvPr>
            <p:ph type="body" idx="1"/>
          </p:nvPr>
        </p:nvSpPr>
        <p:spPr>
          <a:xfrm>
            <a:off x="279400" y="931331"/>
            <a:ext cx="8644500" cy="1561500"/>
          </a:xfrm>
          <a:prstGeom prst="rect">
            <a:avLst/>
          </a:prstGeom>
        </p:spPr>
        <p:txBody>
          <a:bodyPr spcFirstLastPara="1" wrap="square" lIns="91425" tIns="91425" rIns="91425" bIns="91425" anchor="t" anchorCtr="0">
            <a:noAutofit/>
          </a:bodyPr>
          <a:lstStyle/>
          <a:p>
            <a:pPr marL="457200" lvl="0" indent="-355600" algn="l" rtl="0">
              <a:spcBef>
                <a:spcPts val="400"/>
              </a:spcBef>
              <a:spcAft>
                <a:spcPts val="0"/>
              </a:spcAft>
              <a:buSzPts val="2000"/>
              <a:buChar char="➔"/>
            </a:pPr>
            <a:r>
              <a:rPr lang="fr-FR"/>
              <a:t>son indépendance vis-à-vis des signaux qui régulent (favorisent ou freinent) habituellement sa croissance et sa division</a:t>
            </a:r>
            <a:endParaRPr/>
          </a:p>
          <a:p>
            <a:pPr marL="457200" lvl="0" indent="-355600" algn="l" rtl="0">
              <a:spcBef>
                <a:spcPts val="0"/>
              </a:spcBef>
              <a:spcAft>
                <a:spcPts val="0"/>
              </a:spcAft>
              <a:buSzPts val="2000"/>
              <a:buChar char="➔"/>
            </a:pPr>
            <a:r>
              <a:rPr lang="fr-FR"/>
              <a:t>sa capacité à échapper au processus de mort cellulaire programmée</a:t>
            </a:r>
            <a:endParaRPr/>
          </a:p>
          <a:p>
            <a:pPr marL="457200" lvl="0" indent="-355600" algn="l" rtl="0">
              <a:spcBef>
                <a:spcPts val="0"/>
              </a:spcBef>
              <a:spcAft>
                <a:spcPts val="0"/>
              </a:spcAft>
              <a:buSzPts val="2000"/>
              <a:buChar char="➔"/>
            </a:pPr>
            <a:r>
              <a:rPr lang="fr-FR"/>
              <a:t>sa capacité à se diviser indéfiniment</a:t>
            </a:r>
            <a:endParaRPr/>
          </a:p>
        </p:txBody>
      </p:sp>
      <p:sp>
        <p:nvSpPr>
          <p:cNvPr id="242" name="Google Shape;242;p25"/>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18</a:t>
            </a:fld>
            <a:endParaRPr/>
          </a:p>
        </p:txBody>
      </p:sp>
      <p:pic>
        <p:nvPicPr>
          <p:cNvPr id="243" name="Google Shape;243;p25"/>
          <p:cNvPicPr preferRelativeResize="0"/>
          <p:nvPr/>
        </p:nvPicPr>
        <p:blipFill>
          <a:blip r:embed="rId3">
            <a:alphaModFix/>
          </a:blip>
          <a:stretch>
            <a:fillRect/>
          </a:stretch>
        </p:blipFill>
        <p:spPr>
          <a:xfrm>
            <a:off x="2708500" y="2449106"/>
            <a:ext cx="3420964" cy="3755569"/>
          </a:xfrm>
          <a:prstGeom prst="rect">
            <a:avLst/>
          </a:prstGeom>
          <a:noFill/>
          <a:ln>
            <a:noFill/>
          </a:ln>
        </p:spPr>
      </p:pic>
      <p:sp>
        <p:nvSpPr>
          <p:cNvPr id="244" name="Google Shape;244;p25"/>
          <p:cNvSpPr txBox="1"/>
          <p:nvPr/>
        </p:nvSpPr>
        <p:spPr>
          <a:xfrm>
            <a:off x="62550" y="6285125"/>
            <a:ext cx="9018900" cy="481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solidFill>
                  <a:schemeClr val="dk1"/>
                </a:solidFill>
              </a:rPr>
              <a:t>Meirson, T., Gil-Henn, H. &amp; Samson, A.O. Invasion and metastasis: the elusive hallmark of cancer. </a:t>
            </a:r>
            <a:r>
              <a:rPr lang="fr-FR" i="1">
                <a:solidFill>
                  <a:schemeClr val="dk1"/>
                </a:solidFill>
              </a:rPr>
              <a:t>Oncogene</a:t>
            </a:r>
            <a:r>
              <a:rPr lang="fr-FR">
                <a:solidFill>
                  <a:schemeClr val="dk1"/>
                </a:solidFill>
              </a:rPr>
              <a:t> </a:t>
            </a:r>
            <a:r>
              <a:rPr lang="fr-FR" b="1">
                <a:solidFill>
                  <a:schemeClr val="dk1"/>
                </a:solidFill>
              </a:rPr>
              <a:t>39, </a:t>
            </a:r>
            <a:r>
              <a:rPr lang="fr-FR">
                <a:solidFill>
                  <a:schemeClr val="dk1"/>
                </a:solidFill>
              </a:rPr>
              <a:t>2024–2026 (2020)</a:t>
            </a:r>
            <a:endParaRPr/>
          </a:p>
        </p:txBody>
      </p:sp>
      <p:sp>
        <p:nvSpPr>
          <p:cNvPr id="245" name="Google Shape;245;p25"/>
          <p:cNvSpPr txBox="1"/>
          <p:nvPr/>
        </p:nvSpPr>
        <p:spPr>
          <a:xfrm>
            <a:off x="62550" y="2449100"/>
            <a:ext cx="3175200" cy="64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a:t>The hallmarks of cancer</a:t>
            </a:r>
            <a:endParaRPr sz="2000"/>
          </a:p>
        </p:txBody>
      </p:sp>
      <p:sp>
        <p:nvSpPr>
          <p:cNvPr id="246" name="Google Shape;246;p25"/>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247" name="Google Shape;247;p25"/>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Challenge: détecter les mutations promotrices</a:t>
            </a:r>
            <a:endParaRPr/>
          </a:p>
          <a:p>
            <a:pPr marL="0" lvl="0" indent="0" algn="ctr" rtl="0">
              <a:spcBef>
                <a:spcPts val="0"/>
              </a:spcBef>
              <a:spcAft>
                <a:spcPts val="0"/>
              </a:spcAft>
              <a:buNone/>
            </a:pPr>
            <a:r>
              <a:rPr lang="fr-FR"/>
              <a:t>(marqueurs moléculaires)</a:t>
            </a:r>
            <a:endParaRPr/>
          </a:p>
        </p:txBody>
      </p:sp>
      <p:sp>
        <p:nvSpPr>
          <p:cNvPr id="254" name="Google Shape;254;p26"/>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19</a:t>
            </a:fld>
            <a:endParaRPr/>
          </a:p>
        </p:txBody>
      </p:sp>
      <p:pic>
        <p:nvPicPr>
          <p:cNvPr id="255" name="Google Shape;255;p26"/>
          <p:cNvPicPr preferRelativeResize="0"/>
          <p:nvPr/>
        </p:nvPicPr>
        <p:blipFill>
          <a:blip r:embed="rId3">
            <a:alphaModFix/>
          </a:blip>
          <a:stretch>
            <a:fillRect/>
          </a:stretch>
        </p:blipFill>
        <p:spPr>
          <a:xfrm>
            <a:off x="316750" y="1104238"/>
            <a:ext cx="8250949" cy="5258225"/>
          </a:xfrm>
          <a:prstGeom prst="rect">
            <a:avLst/>
          </a:prstGeom>
          <a:noFill/>
          <a:ln>
            <a:noFill/>
          </a:ln>
        </p:spPr>
      </p:pic>
      <p:sp>
        <p:nvSpPr>
          <p:cNvPr id="256" name="Google Shape;256;p26"/>
          <p:cNvSpPr txBox="1"/>
          <p:nvPr/>
        </p:nvSpPr>
        <p:spPr>
          <a:xfrm>
            <a:off x="85425" y="6362450"/>
            <a:ext cx="6553800" cy="4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https://www.asiabiotech.com/22/2211/22110016x.html</a:t>
            </a:r>
            <a:endParaRPr/>
          </a:p>
        </p:txBody>
      </p:sp>
      <p:sp>
        <p:nvSpPr>
          <p:cNvPr id="257" name="Google Shape;257;p26"/>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258" name="Google Shape;258;p26"/>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0"/>
          <p:cNvSpPr txBox="1">
            <a:spLocks noGrp="1"/>
          </p:cNvSpPr>
          <p:nvPr>
            <p:ph type="subTitle" idx="1"/>
          </p:nvPr>
        </p:nvSpPr>
        <p:spPr>
          <a:xfrm>
            <a:off x="1989073" y="2341150"/>
            <a:ext cx="5462301" cy="2083093"/>
          </a:xfrm>
          <a:prstGeom prst="rect">
            <a:avLst/>
          </a:prstGeom>
          <a:solidFill>
            <a:srgbClr val="443A31"/>
          </a:solidFill>
          <a:ln>
            <a:noFill/>
          </a:ln>
        </p:spPr>
        <p:txBody>
          <a:bodyPr spcFirstLastPara="1" wrap="square" lIns="180000" tIns="180000" rIns="180000" bIns="180000" anchor="ctr" anchorCtr="0">
            <a:noAutofit/>
          </a:bodyPr>
          <a:lstStyle/>
          <a:p>
            <a:pPr marL="0" marR="0" lvl="0" indent="0" algn="l" rtl="0">
              <a:spcBef>
                <a:spcPts val="0"/>
              </a:spcBef>
              <a:spcAft>
                <a:spcPts val="0"/>
              </a:spcAft>
              <a:buClr>
                <a:schemeClr val="accent6"/>
              </a:buClr>
              <a:buSzPts val="3200"/>
              <a:buFont typeface="Arial"/>
              <a:buNone/>
            </a:pPr>
            <a:r>
              <a:rPr lang="fr-FR"/>
              <a:t>Introduction au TD NGS pour la cancérologie</a:t>
            </a:r>
            <a:endParaRPr sz="3200" b="0" i="0" u="none" strike="noStrike" cap="none">
              <a:solidFill>
                <a:srgbClr val="FFFFFF"/>
              </a:solidFill>
              <a:latin typeface="Arial"/>
              <a:ea typeface="Arial"/>
              <a:cs typeface="Arial"/>
              <a:sym typeface="Arial"/>
            </a:endParaRPr>
          </a:p>
        </p:txBody>
      </p:sp>
      <p:sp>
        <p:nvSpPr>
          <p:cNvPr id="82" name="Google Shape;82;p10"/>
          <p:cNvSpPr txBox="1">
            <a:spLocks noGrp="1"/>
          </p:cNvSpPr>
          <p:nvPr>
            <p:ph type="title"/>
          </p:nvPr>
        </p:nvSpPr>
        <p:spPr>
          <a:xfrm>
            <a:off x="203199" y="262056"/>
            <a:ext cx="6400800" cy="206651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4400"/>
              <a:buFont typeface="Arial"/>
              <a:buNone/>
            </a:pPr>
            <a:endParaRPr sz="4400" b="0" i="0" u="none" strike="noStrike" cap="none">
              <a:solidFill>
                <a:srgbClr val="FFFFFF"/>
              </a:solidFill>
              <a:latin typeface="Arial"/>
              <a:ea typeface="Arial"/>
              <a:cs typeface="Arial"/>
              <a:sym typeface="Arial"/>
            </a:endParaRPr>
          </a:p>
        </p:txBody>
      </p:sp>
      <p:pic>
        <p:nvPicPr>
          <p:cNvPr id="83" name="Google Shape;83;p10">
            <a:hlinkClick r:id="rId3"/>
          </p:cNvPr>
          <p:cNvPicPr preferRelativeResize="0"/>
          <p:nvPr/>
        </p:nvPicPr>
        <p:blipFill>
          <a:blip r:embed="rId4">
            <a:alphaModFix/>
          </a:blip>
          <a:stretch>
            <a:fillRect/>
          </a:stretch>
        </p:blipFill>
        <p:spPr>
          <a:xfrm>
            <a:off x="141175" y="6137137"/>
            <a:ext cx="1613425" cy="568375"/>
          </a:xfrm>
          <a:prstGeom prst="rect">
            <a:avLst/>
          </a:prstGeom>
          <a:noFill/>
          <a:ln>
            <a:noFill/>
          </a:ln>
        </p:spPr>
      </p:pic>
      <p:sp>
        <p:nvSpPr>
          <p:cNvPr id="2" name="ZoneTexte 1">
            <a:extLst>
              <a:ext uri="{FF2B5EF4-FFF2-40B4-BE49-F238E27FC236}">
                <a16:creationId xmlns:a16="http://schemas.microsoft.com/office/drawing/2014/main" id="{06B94DBA-B8DE-A942-B6DC-6A76D61B29E7}"/>
              </a:ext>
            </a:extLst>
          </p:cNvPr>
          <p:cNvSpPr txBox="1"/>
          <p:nvPr/>
        </p:nvSpPr>
        <p:spPr>
          <a:xfrm>
            <a:off x="1989073" y="4424243"/>
            <a:ext cx="5377247" cy="307777"/>
          </a:xfrm>
          <a:prstGeom prst="rect">
            <a:avLst/>
          </a:prstGeom>
          <a:noFill/>
        </p:spPr>
        <p:txBody>
          <a:bodyPr wrap="square" rtlCol="0">
            <a:spAutoFit/>
          </a:bodyPr>
          <a:lstStyle/>
          <a:p>
            <a:r>
              <a:rPr lang="en-GB" dirty="0"/>
              <a:t>Dr Elodie Darbo, U1218 ACTION, </a:t>
            </a:r>
            <a:r>
              <a:rPr lang="en-GB" dirty="0" err="1"/>
              <a:t>elodie.darbo@u-bordeaux.fr</a:t>
            </a:r>
            <a:endParaRPr lang="en-GB" dirty="0"/>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title"/>
          </p:nvPr>
        </p:nvSpPr>
        <p:spPr>
          <a:xfrm>
            <a:off x="0" y="0"/>
            <a:ext cx="91440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L’utilité des données Next Generation Sequencing </a:t>
            </a:r>
            <a:r>
              <a:rPr lang="fr-FR" sz="2700"/>
              <a:t>(NGS)</a:t>
            </a:r>
            <a:endParaRPr sz="2700"/>
          </a:p>
        </p:txBody>
      </p:sp>
      <p:sp>
        <p:nvSpPr>
          <p:cNvPr id="265" name="Google Shape;265;p27"/>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20</a:t>
            </a:fld>
            <a:endParaRPr/>
          </a:p>
        </p:txBody>
      </p:sp>
      <p:pic>
        <p:nvPicPr>
          <p:cNvPr id="266" name="Google Shape;266;p27"/>
          <p:cNvPicPr preferRelativeResize="0"/>
          <p:nvPr/>
        </p:nvPicPr>
        <p:blipFill>
          <a:blip r:embed="rId3">
            <a:alphaModFix/>
          </a:blip>
          <a:stretch>
            <a:fillRect/>
          </a:stretch>
        </p:blipFill>
        <p:spPr>
          <a:xfrm>
            <a:off x="0" y="1065900"/>
            <a:ext cx="9143999" cy="5311016"/>
          </a:xfrm>
          <a:prstGeom prst="rect">
            <a:avLst/>
          </a:prstGeom>
          <a:noFill/>
          <a:ln>
            <a:noFill/>
          </a:ln>
        </p:spPr>
      </p:pic>
      <p:sp>
        <p:nvSpPr>
          <p:cNvPr id="267" name="Google Shape;267;p27"/>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268" name="Google Shape;268;p27"/>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0" y="0"/>
            <a:ext cx="91440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L’utilité des données Next Generation Sequencing </a:t>
            </a:r>
            <a:r>
              <a:rPr lang="fr-FR" sz="2700"/>
              <a:t>(NGS)</a:t>
            </a:r>
            <a:endParaRPr sz="2700"/>
          </a:p>
        </p:txBody>
      </p:sp>
      <p:sp>
        <p:nvSpPr>
          <p:cNvPr id="275" name="Google Shape;275;p28"/>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21</a:t>
            </a:fld>
            <a:endParaRPr/>
          </a:p>
        </p:txBody>
      </p:sp>
      <p:pic>
        <p:nvPicPr>
          <p:cNvPr id="276" name="Google Shape;276;p28"/>
          <p:cNvPicPr preferRelativeResize="0"/>
          <p:nvPr/>
        </p:nvPicPr>
        <p:blipFill>
          <a:blip r:embed="rId3">
            <a:alphaModFix/>
          </a:blip>
          <a:stretch>
            <a:fillRect/>
          </a:stretch>
        </p:blipFill>
        <p:spPr>
          <a:xfrm>
            <a:off x="572975" y="1017100"/>
            <a:ext cx="7738175" cy="5429625"/>
          </a:xfrm>
          <a:prstGeom prst="rect">
            <a:avLst/>
          </a:prstGeom>
          <a:noFill/>
          <a:ln>
            <a:noFill/>
          </a:ln>
        </p:spPr>
      </p:pic>
      <p:sp>
        <p:nvSpPr>
          <p:cNvPr id="277" name="Google Shape;277;p28"/>
          <p:cNvSpPr txBox="1"/>
          <p:nvPr/>
        </p:nvSpPr>
        <p:spPr>
          <a:xfrm>
            <a:off x="268450" y="6302700"/>
            <a:ext cx="8567400" cy="6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Chen J, Zhang D, Yan W, Yang D, Shen B. Translational bioinformatics for diagnostic and prognostic prediction of prostate cancer in the next-generation sequencing era. Biomed Res Int. 2013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9"/>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chemeClr val="dk1"/>
              </a:buClr>
              <a:buSzPts val="3200"/>
              <a:buFont typeface="Arial"/>
              <a:buNone/>
            </a:pPr>
            <a:r>
              <a:rPr lang="fr-FR" sz="3200">
                <a:solidFill>
                  <a:schemeClr val="lt1"/>
                </a:solidFill>
              </a:rPr>
              <a:t>Vue d’ensemble d’un projet </a:t>
            </a:r>
            <a:endParaRPr/>
          </a:p>
        </p:txBody>
      </p:sp>
      <p:sp>
        <p:nvSpPr>
          <p:cNvPr id="283" name="Google Shape;283;p29"/>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22</a:t>
            </a:fld>
            <a:endParaRPr/>
          </a:p>
        </p:txBody>
      </p:sp>
      <p:sp>
        <p:nvSpPr>
          <p:cNvPr id="284" name="Google Shape;284;p29"/>
          <p:cNvSpPr/>
          <p:nvPr/>
        </p:nvSpPr>
        <p:spPr>
          <a:xfrm>
            <a:off x="1133475" y="2785077"/>
            <a:ext cx="1384200" cy="597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Raw data</a:t>
            </a:r>
            <a:endParaRPr/>
          </a:p>
        </p:txBody>
      </p:sp>
      <p:sp>
        <p:nvSpPr>
          <p:cNvPr id="285" name="Google Shape;285;p29"/>
          <p:cNvSpPr/>
          <p:nvPr/>
        </p:nvSpPr>
        <p:spPr>
          <a:xfrm>
            <a:off x="3409950" y="2785077"/>
            <a:ext cx="1612800" cy="597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Quality assessment</a:t>
            </a:r>
            <a:endParaRPr/>
          </a:p>
        </p:txBody>
      </p:sp>
      <p:sp>
        <p:nvSpPr>
          <p:cNvPr id="286" name="Google Shape;286;p29"/>
          <p:cNvSpPr/>
          <p:nvPr/>
        </p:nvSpPr>
        <p:spPr>
          <a:xfrm>
            <a:off x="5930900" y="2797777"/>
            <a:ext cx="16128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Mapping</a:t>
            </a:r>
            <a:endParaRPr/>
          </a:p>
        </p:txBody>
      </p:sp>
      <p:sp>
        <p:nvSpPr>
          <p:cNvPr id="287" name="Google Shape;287;p29"/>
          <p:cNvSpPr/>
          <p:nvPr/>
        </p:nvSpPr>
        <p:spPr>
          <a:xfrm>
            <a:off x="584204"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Variant calling</a:t>
            </a:r>
            <a:endParaRPr/>
          </a:p>
        </p:txBody>
      </p:sp>
      <p:sp>
        <p:nvSpPr>
          <p:cNvPr id="288" name="Google Shape;288;p29"/>
          <p:cNvSpPr/>
          <p:nvPr/>
        </p:nvSpPr>
        <p:spPr>
          <a:xfrm>
            <a:off x="283210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RNA counting</a:t>
            </a:r>
            <a:endParaRPr/>
          </a:p>
        </p:txBody>
      </p:sp>
      <p:sp>
        <p:nvSpPr>
          <p:cNvPr id="289" name="Google Shape;289;p29"/>
          <p:cNvSpPr/>
          <p:nvPr/>
        </p:nvSpPr>
        <p:spPr>
          <a:xfrm>
            <a:off x="518795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Genomic occupancy</a:t>
            </a:r>
            <a:endParaRPr/>
          </a:p>
        </p:txBody>
      </p:sp>
      <p:sp>
        <p:nvSpPr>
          <p:cNvPr id="290" name="Google Shape;290;p29"/>
          <p:cNvSpPr/>
          <p:nvPr/>
        </p:nvSpPr>
        <p:spPr>
          <a:xfrm>
            <a:off x="7337425"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Interaction calling</a:t>
            </a:r>
            <a:endParaRPr/>
          </a:p>
        </p:txBody>
      </p:sp>
      <p:sp>
        <p:nvSpPr>
          <p:cNvPr id="291" name="Google Shape;291;p29"/>
          <p:cNvSpPr/>
          <p:nvPr/>
        </p:nvSpPr>
        <p:spPr>
          <a:xfrm>
            <a:off x="5848354"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Functional annotation</a:t>
            </a:r>
            <a:endParaRPr/>
          </a:p>
        </p:txBody>
      </p:sp>
      <p:sp>
        <p:nvSpPr>
          <p:cNvPr id="292" name="Google Shape;292;p29"/>
          <p:cNvSpPr/>
          <p:nvPr/>
        </p:nvSpPr>
        <p:spPr>
          <a:xfrm>
            <a:off x="330204" y="2607277"/>
            <a:ext cx="85980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29"/>
          <p:cNvSpPr/>
          <p:nvPr/>
        </p:nvSpPr>
        <p:spPr>
          <a:xfrm>
            <a:off x="330204" y="3998943"/>
            <a:ext cx="85980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29"/>
          <p:cNvSpPr/>
          <p:nvPr/>
        </p:nvSpPr>
        <p:spPr>
          <a:xfrm>
            <a:off x="330204" y="5394927"/>
            <a:ext cx="8534400" cy="8679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95" name="Google Shape;295;p29"/>
          <p:cNvCxnSpPr>
            <a:stCxn id="284" idx="3"/>
            <a:endCxn id="285" idx="1"/>
          </p:cNvCxnSpPr>
          <p:nvPr/>
        </p:nvCxnSpPr>
        <p:spPr>
          <a:xfrm>
            <a:off x="2517675" y="3083577"/>
            <a:ext cx="892200" cy="0"/>
          </a:xfrm>
          <a:prstGeom prst="straightConnector1">
            <a:avLst/>
          </a:prstGeom>
          <a:noFill/>
          <a:ln w="9525" cap="flat" cmpd="sng">
            <a:solidFill>
              <a:srgbClr val="009BDF"/>
            </a:solidFill>
            <a:prstDash val="solid"/>
            <a:round/>
            <a:headEnd type="none" w="sm" len="sm"/>
            <a:tailEnd type="triangle" w="med" len="med"/>
          </a:ln>
        </p:spPr>
      </p:cxnSp>
      <p:cxnSp>
        <p:nvCxnSpPr>
          <p:cNvPr id="296" name="Google Shape;296;p29"/>
          <p:cNvCxnSpPr/>
          <p:nvPr/>
        </p:nvCxnSpPr>
        <p:spPr>
          <a:xfrm>
            <a:off x="5022850" y="3096227"/>
            <a:ext cx="892200" cy="0"/>
          </a:xfrm>
          <a:prstGeom prst="straightConnector1">
            <a:avLst/>
          </a:prstGeom>
          <a:noFill/>
          <a:ln w="9525" cap="flat" cmpd="sng">
            <a:solidFill>
              <a:srgbClr val="009BDF"/>
            </a:solidFill>
            <a:prstDash val="solid"/>
            <a:round/>
            <a:headEnd type="none" w="sm" len="sm"/>
            <a:tailEnd type="triangle" w="med" len="med"/>
          </a:ln>
        </p:spPr>
      </p:cxnSp>
      <p:sp>
        <p:nvSpPr>
          <p:cNvPr id="297" name="Google Shape;297;p29"/>
          <p:cNvSpPr/>
          <p:nvPr/>
        </p:nvSpPr>
        <p:spPr>
          <a:xfrm flipH="1">
            <a:off x="3835400" y="3585177"/>
            <a:ext cx="762000" cy="3942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29"/>
          <p:cNvSpPr/>
          <p:nvPr/>
        </p:nvSpPr>
        <p:spPr>
          <a:xfrm flipH="1">
            <a:off x="3143250" y="4983828"/>
            <a:ext cx="762000" cy="4068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29"/>
          <p:cNvSpPr/>
          <p:nvPr/>
        </p:nvSpPr>
        <p:spPr>
          <a:xfrm flipH="1">
            <a:off x="5499100" y="4966175"/>
            <a:ext cx="762000" cy="4245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29"/>
          <p:cNvSpPr/>
          <p:nvPr/>
        </p:nvSpPr>
        <p:spPr>
          <a:xfrm flipH="1">
            <a:off x="7648575" y="4978621"/>
            <a:ext cx="762000" cy="4119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29"/>
          <p:cNvSpPr/>
          <p:nvPr/>
        </p:nvSpPr>
        <p:spPr>
          <a:xfrm flipH="1">
            <a:off x="927102" y="4980272"/>
            <a:ext cx="762000" cy="4104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29"/>
          <p:cNvSpPr/>
          <p:nvPr/>
        </p:nvSpPr>
        <p:spPr>
          <a:xfrm>
            <a:off x="551930"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Statistical / mathematical modelling</a:t>
            </a:r>
            <a:endParaRPr/>
          </a:p>
        </p:txBody>
      </p:sp>
      <p:sp>
        <p:nvSpPr>
          <p:cNvPr id="303" name="Google Shape;303;p29"/>
          <p:cNvSpPr/>
          <p:nvPr/>
        </p:nvSpPr>
        <p:spPr>
          <a:xfrm>
            <a:off x="3446673" y="5522943"/>
            <a:ext cx="23199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Visualisation</a:t>
            </a:r>
            <a:endParaRPr/>
          </a:p>
        </p:txBody>
      </p:sp>
      <p:sp>
        <p:nvSpPr>
          <p:cNvPr id="304" name="Google Shape;304;p29"/>
          <p:cNvSpPr/>
          <p:nvPr/>
        </p:nvSpPr>
        <p:spPr>
          <a:xfrm>
            <a:off x="2517774" y="1168145"/>
            <a:ext cx="64104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29"/>
          <p:cNvSpPr/>
          <p:nvPr/>
        </p:nvSpPr>
        <p:spPr>
          <a:xfrm>
            <a:off x="4893833"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Library preparation</a:t>
            </a:r>
            <a:endParaRPr/>
          </a:p>
        </p:txBody>
      </p:sp>
      <p:sp>
        <p:nvSpPr>
          <p:cNvPr id="306" name="Google Shape;306;p29"/>
          <p:cNvSpPr/>
          <p:nvPr/>
        </p:nvSpPr>
        <p:spPr>
          <a:xfrm>
            <a:off x="7060142" y="1348289"/>
            <a:ext cx="1714500" cy="597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Sequencing</a:t>
            </a:r>
            <a:endParaRPr/>
          </a:p>
        </p:txBody>
      </p:sp>
      <p:sp>
        <p:nvSpPr>
          <p:cNvPr id="307" name="Google Shape;307;p29"/>
          <p:cNvSpPr/>
          <p:nvPr/>
        </p:nvSpPr>
        <p:spPr>
          <a:xfrm flipH="1">
            <a:off x="3835400" y="2133344"/>
            <a:ext cx="762000" cy="459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08" name="Google Shape;308;p29"/>
          <p:cNvCxnSpPr>
            <a:stCxn id="305" idx="3"/>
            <a:endCxn id="306" idx="1"/>
          </p:cNvCxnSpPr>
          <p:nvPr/>
        </p:nvCxnSpPr>
        <p:spPr>
          <a:xfrm>
            <a:off x="6608333"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309" name="Google Shape;309;p29"/>
          <p:cNvSpPr txBox="1"/>
          <p:nvPr/>
        </p:nvSpPr>
        <p:spPr>
          <a:xfrm>
            <a:off x="2458282" y="115561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E</a:t>
            </a:r>
            <a:endParaRPr/>
          </a:p>
        </p:txBody>
      </p:sp>
      <p:sp>
        <p:nvSpPr>
          <p:cNvPr id="310" name="Google Shape;310;p29"/>
          <p:cNvSpPr txBox="1"/>
          <p:nvPr/>
        </p:nvSpPr>
        <p:spPr>
          <a:xfrm>
            <a:off x="298989" y="2583027"/>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P1</a:t>
            </a:r>
            <a:endParaRPr/>
          </a:p>
        </p:txBody>
      </p:sp>
      <p:sp>
        <p:nvSpPr>
          <p:cNvPr id="311" name="Google Shape;311;p29"/>
          <p:cNvSpPr txBox="1"/>
          <p:nvPr/>
        </p:nvSpPr>
        <p:spPr>
          <a:xfrm>
            <a:off x="297930" y="3979258"/>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P2</a:t>
            </a:r>
            <a:endParaRPr/>
          </a:p>
        </p:txBody>
      </p:sp>
      <p:sp>
        <p:nvSpPr>
          <p:cNvPr id="312" name="Google Shape;312;p29"/>
          <p:cNvSpPr txBox="1"/>
          <p:nvPr/>
        </p:nvSpPr>
        <p:spPr>
          <a:xfrm>
            <a:off x="271676" y="537548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A</a:t>
            </a:r>
            <a:endParaRPr/>
          </a:p>
        </p:txBody>
      </p:sp>
      <p:sp>
        <p:nvSpPr>
          <p:cNvPr id="313" name="Google Shape;313;p29"/>
          <p:cNvSpPr/>
          <p:nvPr/>
        </p:nvSpPr>
        <p:spPr>
          <a:xfrm>
            <a:off x="2727525"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Experimental design</a:t>
            </a:r>
            <a:endParaRPr/>
          </a:p>
        </p:txBody>
      </p:sp>
      <p:cxnSp>
        <p:nvCxnSpPr>
          <p:cNvPr id="314" name="Google Shape;314;p29"/>
          <p:cNvCxnSpPr>
            <a:stCxn id="313" idx="3"/>
            <a:endCxn id="305" idx="1"/>
          </p:cNvCxnSpPr>
          <p:nvPr/>
        </p:nvCxnSpPr>
        <p:spPr>
          <a:xfrm>
            <a:off x="4442025"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315" name="Google Shape;315;p29"/>
          <p:cNvSpPr/>
          <p:nvPr/>
        </p:nvSpPr>
        <p:spPr>
          <a:xfrm>
            <a:off x="216962" y="1168146"/>
            <a:ext cx="1714500" cy="9651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Biological question</a:t>
            </a:r>
            <a:endParaRPr/>
          </a:p>
        </p:txBody>
      </p:sp>
      <p:cxnSp>
        <p:nvCxnSpPr>
          <p:cNvPr id="316" name="Google Shape;316;p29"/>
          <p:cNvCxnSpPr>
            <a:stCxn id="315" idx="3"/>
            <a:endCxn id="304" idx="1"/>
          </p:cNvCxnSpPr>
          <p:nvPr/>
        </p:nvCxnSpPr>
        <p:spPr>
          <a:xfrm>
            <a:off x="1931462" y="1650696"/>
            <a:ext cx="586200" cy="0"/>
          </a:xfrm>
          <a:prstGeom prst="straightConnector1">
            <a:avLst/>
          </a:prstGeom>
          <a:noFill/>
          <a:ln w="9525" cap="flat" cmpd="sng">
            <a:solidFill>
              <a:srgbClr val="009BDF"/>
            </a:solidFill>
            <a:prstDash val="solid"/>
            <a:round/>
            <a:headEnd type="none" w="sm" len="sm"/>
            <a:tailEnd type="triangle" w="med" len="med"/>
          </a:ln>
        </p:spPr>
      </p:cxnSp>
      <p:sp>
        <p:nvSpPr>
          <p:cNvPr id="317" name="Google Shape;317;p29"/>
          <p:cNvSpPr/>
          <p:nvPr/>
        </p:nvSpPr>
        <p:spPr>
          <a:xfrm rot="-5400000" flipH="1">
            <a:off x="1854626" y="1384429"/>
            <a:ext cx="762000" cy="564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29"/>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319" name="Google Shape;319;p29"/>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0"/>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Présentation du TD</a:t>
            </a:r>
            <a:endParaRPr/>
          </a:p>
        </p:txBody>
      </p:sp>
      <p:sp>
        <p:nvSpPr>
          <p:cNvPr id="326" name="Google Shape;326;p30"/>
          <p:cNvSpPr txBox="1">
            <a:spLocks noGrp="1"/>
          </p:cNvSpPr>
          <p:nvPr>
            <p:ph type="body" idx="1"/>
          </p:nvPr>
        </p:nvSpPr>
        <p:spPr>
          <a:xfrm>
            <a:off x="249750" y="1040883"/>
            <a:ext cx="8644500" cy="524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fr-FR" sz="2300"/>
              <a:t>Contexte biologique:</a:t>
            </a:r>
            <a:endParaRPr sz="2300"/>
          </a:p>
          <a:p>
            <a:pPr marL="0" lvl="0" indent="0" algn="l" rtl="0">
              <a:spcBef>
                <a:spcPts val="400"/>
              </a:spcBef>
              <a:spcAft>
                <a:spcPts val="0"/>
              </a:spcAft>
              <a:buNone/>
            </a:pPr>
            <a:endParaRPr sz="2300"/>
          </a:p>
          <a:p>
            <a:pPr marL="0" lvl="0" indent="0" algn="l" rtl="0">
              <a:spcBef>
                <a:spcPts val="400"/>
              </a:spcBef>
              <a:spcAft>
                <a:spcPts val="0"/>
              </a:spcAft>
              <a:buNone/>
            </a:pPr>
            <a:endParaRPr sz="2300"/>
          </a:p>
        </p:txBody>
      </p:sp>
      <p:sp>
        <p:nvSpPr>
          <p:cNvPr id="327" name="Google Shape;327;p30"/>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23</a:t>
            </a:fld>
            <a:endParaRPr/>
          </a:p>
        </p:txBody>
      </p:sp>
      <p:sp>
        <p:nvSpPr>
          <p:cNvPr id="328" name="Google Shape;328;p30"/>
          <p:cNvSpPr txBox="1"/>
          <p:nvPr/>
        </p:nvSpPr>
        <p:spPr>
          <a:xfrm>
            <a:off x="158650" y="1564975"/>
            <a:ext cx="8238000" cy="43440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2000"/>
              </a:spcBef>
              <a:spcAft>
                <a:spcPts val="0"/>
              </a:spcAft>
              <a:buClr>
                <a:schemeClr val="accent6"/>
              </a:buClr>
              <a:buSzPts val="2000"/>
              <a:buFont typeface="Merriweather Sans"/>
              <a:buChar char="-"/>
            </a:pPr>
            <a:r>
              <a:rPr lang="fr-FR" sz="2000">
                <a:solidFill>
                  <a:schemeClr val="dk1"/>
                </a:solidFill>
              </a:rPr>
              <a:t>Les léiomyosarcomes (LMS) sont des cancers des tissus mous</a:t>
            </a:r>
            <a:endParaRPr sz="2000">
              <a:solidFill>
                <a:schemeClr val="dk1"/>
              </a:solidFill>
            </a:endParaRPr>
          </a:p>
          <a:p>
            <a:pPr marL="914400" lvl="1" indent="-406400" algn="l" rtl="0">
              <a:lnSpc>
                <a:spcPct val="150000"/>
              </a:lnSpc>
              <a:spcBef>
                <a:spcPts val="0"/>
              </a:spcBef>
              <a:spcAft>
                <a:spcPts val="0"/>
              </a:spcAft>
              <a:buClr>
                <a:schemeClr val="accent1"/>
              </a:buClr>
              <a:buSzPts val="2800"/>
              <a:buChar char="-"/>
            </a:pPr>
            <a:r>
              <a:rPr lang="fr-FR" sz="2000">
                <a:solidFill>
                  <a:schemeClr val="dk1"/>
                </a:solidFill>
              </a:rPr>
              <a:t>montrant une différenciation musculaire lisse </a:t>
            </a:r>
            <a:endParaRPr sz="2000">
              <a:solidFill>
                <a:schemeClr val="dk1"/>
              </a:solidFill>
            </a:endParaRPr>
          </a:p>
          <a:p>
            <a:pPr marL="914400" lvl="1" indent="-355600" algn="l" rtl="0">
              <a:lnSpc>
                <a:spcPct val="150000"/>
              </a:lnSpc>
              <a:spcBef>
                <a:spcPts val="0"/>
              </a:spcBef>
              <a:spcAft>
                <a:spcPts val="0"/>
              </a:spcAft>
              <a:buClr>
                <a:schemeClr val="dk1"/>
              </a:buClr>
              <a:buSzPts val="2000"/>
              <a:buChar char="-"/>
            </a:pPr>
            <a:r>
              <a:rPr lang="fr-FR" sz="2000">
                <a:solidFill>
                  <a:schemeClr val="dk1"/>
                </a:solidFill>
              </a:rPr>
              <a:t>se trouvant à de multiples endroits du corps</a:t>
            </a:r>
            <a:endParaRPr sz="2000">
              <a:solidFill>
                <a:schemeClr val="dk1"/>
              </a:solidFill>
            </a:endParaRPr>
          </a:p>
          <a:p>
            <a:pPr marL="457200" lvl="0" indent="-355600" algn="l" rtl="0">
              <a:lnSpc>
                <a:spcPct val="150000"/>
              </a:lnSpc>
              <a:spcBef>
                <a:spcPts val="0"/>
              </a:spcBef>
              <a:spcAft>
                <a:spcPts val="0"/>
              </a:spcAft>
              <a:buClr>
                <a:schemeClr val="dk1"/>
              </a:buClr>
              <a:buSzPts val="2000"/>
              <a:buFont typeface="Merriweather Sans"/>
              <a:buChar char="-"/>
            </a:pPr>
            <a:r>
              <a:rPr lang="fr-FR" sz="2000">
                <a:solidFill>
                  <a:schemeClr val="dk1"/>
                </a:solidFill>
              </a:rPr>
              <a:t>Aucun marqueur génétique ne permet de les identifier systématiquement</a:t>
            </a:r>
            <a:endParaRPr sz="2000">
              <a:solidFill>
                <a:schemeClr val="dk1"/>
              </a:solidFill>
            </a:endParaRPr>
          </a:p>
          <a:p>
            <a:pPr marL="457200" lvl="0" indent="-355600" algn="l" rtl="0">
              <a:lnSpc>
                <a:spcPct val="150000"/>
              </a:lnSpc>
              <a:spcBef>
                <a:spcPts val="0"/>
              </a:spcBef>
              <a:spcAft>
                <a:spcPts val="0"/>
              </a:spcAft>
              <a:buClr>
                <a:schemeClr val="dk1"/>
              </a:buClr>
              <a:buSzPts val="2000"/>
              <a:buFont typeface="Merriweather Sans"/>
              <a:buChar char="-"/>
            </a:pPr>
            <a:r>
              <a:rPr lang="fr-FR" sz="2000">
                <a:solidFill>
                  <a:schemeClr val="dk1"/>
                </a:solidFill>
              </a:rPr>
              <a:t>Il n’existe pas de thérapie ciblée</a:t>
            </a:r>
            <a:endParaRPr sz="2000">
              <a:solidFill>
                <a:schemeClr val="dk1"/>
              </a:solidFill>
            </a:endParaRPr>
          </a:p>
          <a:p>
            <a:pPr marL="457200" lvl="0" indent="-355600" algn="l" rtl="0">
              <a:lnSpc>
                <a:spcPct val="150000"/>
              </a:lnSpc>
              <a:spcBef>
                <a:spcPts val="0"/>
              </a:spcBef>
              <a:spcAft>
                <a:spcPts val="0"/>
              </a:spcAft>
              <a:buClr>
                <a:schemeClr val="dk1"/>
              </a:buClr>
              <a:buSzPts val="2000"/>
              <a:buFont typeface="Merriweather Sans"/>
              <a:buChar char="-"/>
            </a:pPr>
            <a:r>
              <a:rPr lang="fr-FR" sz="2000">
                <a:solidFill>
                  <a:schemeClr val="dk1"/>
                </a:solidFill>
              </a:rPr>
              <a:t>Génétique complexe inexpliquée</a:t>
            </a:r>
            <a:endParaRPr sz="2000">
              <a:solidFill>
                <a:schemeClr val="dk1"/>
              </a:solidFill>
            </a:endParaRPr>
          </a:p>
          <a:p>
            <a:pPr marL="914400" lvl="1" indent="-355600" algn="l" rtl="0">
              <a:lnSpc>
                <a:spcPct val="150000"/>
              </a:lnSpc>
              <a:spcBef>
                <a:spcPts val="0"/>
              </a:spcBef>
              <a:spcAft>
                <a:spcPts val="0"/>
              </a:spcAft>
              <a:buClr>
                <a:schemeClr val="dk1"/>
              </a:buClr>
              <a:buSzPts val="2000"/>
              <a:buChar char="-"/>
            </a:pPr>
            <a:r>
              <a:rPr lang="fr-FR" sz="2000">
                <a:solidFill>
                  <a:schemeClr val="dk1"/>
                </a:solidFill>
              </a:rPr>
              <a:t>Seules les voies de signalisation Rb1 et TP53 ont été identifiée</a:t>
            </a:r>
            <a:endParaRPr sz="2000">
              <a:solidFill>
                <a:schemeClr val="dk1"/>
              </a:solidFill>
            </a:endParaRPr>
          </a:p>
          <a:p>
            <a:pPr marL="914400" lvl="1" indent="-355600" algn="l" rtl="0">
              <a:lnSpc>
                <a:spcPct val="150000"/>
              </a:lnSpc>
              <a:spcBef>
                <a:spcPts val="0"/>
              </a:spcBef>
              <a:spcAft>
                <a:spcPts val="0"/>
              </a:spcAft>
              <a:buClr>
                <a:schemeClr val="dk1"/>
              </a:buClr>
              <a:buSzPts val="2000"/>
              <a:buChar char="-"/>
            </a:pPr>
            <a:r>
              <a:rPr lang="fr-FR" sz="2000">
                <a:solidFill>
                  <a:schemeClr val="dk1"/>
                </a:solidFill>
              </a:rPr>
              <a:t>N’explique pas tous les phénotypes tumoraux</a:t>
            </a:r>
            <a:endParaRPr sz="2000">
              <a:solidFill>
                <a:schemeClr val="dk1"/>
              </a:solidFill>
            </a:endParaRPr>
          </a:p>
        </p:txBody>
      </p:sp>
      <p:sp>
        <p:nvSpPr>
          <p:cNvPr id="329" name="Google Shape;329;p30"/>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330" name="Google Shape;330;p30"/>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Ce qu’on va faire sur l’ensemble du TD</a:t>
            </a:r>
            <a:endParaRPr/>
          </a:p>
        </p:txBody>
      </p:sp>
      <p:sp>
        <p:nvSpPr>
          <p:cNvPr id="337" name="Google Shape;337;p31"/>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24</a:t>
            </a:fld>
            <a:endParaRPr/>
          </a:p>
        </p:txBody>
      </p:sp>
      <p:sp>
        <p:nvSpPr>
          <p:cNvPr id="338" name="Google Shape;338;p31"/>
          <p:cNvSpPr txBox="1"/>
          <p:nvPr/>
        </p:nvSpPr>
        <p:spPr>
          <a:xfrm>
            <a:off x="279400" y="1236134"/>
            <a:ext cx="8644500" cy="489000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Clr>
                <a:srgbClr val="EC6C43"/>
              </a:buClr>
              <a:buSzPts val="2000"/>
              <a:buFont typeface="Merriweather Sans"/>
              <a:buChar char="➔"/>
            </a:pPr>
            <a:r>
              <a:rPr lang="fr-FR" sz="2000" dirty="0"/>
              <a:t>Manipuler des fichiers de données NGS de différents types</a:t>
            </a:r>
            <a:r>
              <a:rPr lang="fr-FR" sz="2000" dirty="0">
                <a:solidFill>
                  <a:srgbClr val="000000"/>
                </a:solidFill>
              </a:rPr>
              <a:t>:</a:t>
            </a:r>
            <a:endParaRPr sz="2000" dirty="0">
              <a:solidFill>
                <a:srgbClr val="000000"/>
              </a:solidFill>
            </a:endParaRPr>
          </a:p>
          <a:p>
            <a:pPr marL="742950" lvl="1" indent="-285750" algn="l" rtl="0">
              <a:lnSpc>
                <a:spcPct val="115000"/>
              </a:lnSpc>
              <a:spcBef>
                <a:spcPts val="360"/>
              </a:spcBef>
              <a:spcAft>
                <a:spcPts val="0"/>
              </a:spcAft>
              <a:buClr>
                <a:srgbClr val="009DE0"/>
              </a:buClr>
              <a:buSzPts val="1800"/>
              <a:buChar char="›"/>
            </a:pPr>
            <a:r>
              <a:rPr lang="fr-FR" sz="1800" dirty="0" err="1">
                <a:solidFill>
                  <a:srgbClr val="000000"/>
                </a:solidFill>
              </a:rPr>
              <a:t>Fastq</a:t>
            </a:r>
            <a:endParaRPr sz="1800" dirty="0">
              <a:solidFill>
                <a:srgbClr val="000000"/>
              </a:solidFill>
            </a:endParaRPr>
          </a:p>
          <a:p>
            <a:pPr marL="742950" lvl="1" indent="-285750" algn="l" rtl="0">
              <a:lnSpc>
                <a:spcPct val="115000"/>
              </a:lnSpc>
              <a:spcBef>
                <a:spcPts val="360"/>
              </a:spcBef>
              <a:spcAft>
                <a:spcPts val="0"/>
              </a:spcAft>
              <a:buClr>
                <a:srgbClr val="009DE0"/>
              </a:buClr>
              <a:buSzPts val="1800"/>
              <a:buChar char="›"/>
            </a:pPr>
            <a:r>
              <a:rPr lang="fr-FR" sz="1800" dirty="0">
                <a:solidFill>
                  <a:srgbClr val="000000"/>
                </a:solidFill>
              </a:rPr>
              <a:t>Bam</a:t>
            </a:r>
          </a:p>
          <a:p>
            <a:pPr marL="742950" lvl="1" indent="-285750" algn="l" rtl="0">
              <a:lnSpc>
                <a:spcPct val="115000"/>
              </a:lnSpc>
              <a:spcBef>
                <a:spcPts val="360"/>
              </a:spcBef>
              <a:spcAft>
                <a:spcPts val="0"/>
              </a:spcAft>
              <a:buClr>
                <a:srgbClr val="009DE0"/>
              </a:buClr>
              <a:buSzPts val="1800"/>
              <a:buChar char="›"/>
            </a:pPr>
            <a:endParaRPr sz="2800" dirty="0">
              <a:solidFill>
                <a:srgbClr val="000000"/>
              </a:solidFill>
            </a:endParaRPr>
          </a:p>
          <a:p>
            <a:pPr marL="342900" lvl="0" indent="-342900" algn="l" rtl="0">
              <a:lnSpc>
                <a:spcPct val="115000"/>
              </a:lnSpc>
              <a:spcBef>
                <a:spcPts val="400"/>
              </a:spcBef>
              <a:spcAft>
                <a:spcPts val="0"/>
              </a:spcAft>
              <a:buClr>
                <a:srgbClr val="EC6C43"/>
              </a:buClr>
              <a:buSzPts val="2000"/>
              <a:buFont typeface="Merriweather Sans"/>
              <a:buChar char="➔"/>
            </a:pPr>
            <a:r>
              <a:rPr lang="fr-FR" sz="2000" dirty="0"/>
              <a:t>Utiliser </a:t>
            </a:r>
            <a:r>
              <a:rPr lang="fr-FR" sz="2000" dirty="0" err="1"/>
              <a:t>RStudio</a:t>
            </a:r>
            <a:endParaRPr sz="2000" dirty="0">
              <a:solidFill>
                <a:srgbClr val="000000"/>
              </a:solidFill>
            </a:endParaRPr>
          </a:p>
          <a:p>
            <a:pPr marL="742950" lvl="1" indent="-285750" algn="l" rtl="0">
              <a:lnSpc>
                <a:spcPct val="115000"/>
              </a:lnSpc>
              <a:spcBef>
                <a:spcPts val="360"/>
              </a:spcBef>
              <a:spcAft>
                <a:spcPts val="0"/>
              </a:spcAft>
              <a:buClr>
                <a:srgbClr val="009DE0"/>
              </a:buClr>
              <a:buSzPts val="1800"/>
              <a:buChar char="›"/>
            </a:pPr>
            <a:r>
              <a:rPr lang="fr-FR" sz="1800" dirty="0"/>
              <a:t>Utilisation de commandes basiques et avancées</a:t>
            </a:r>
            <a:endParaRPr sz="2800" dirty="0">
              <a:solidFill>
                <a:srgbClr val="000000"/>
              </a:solidFill>
            </a:endParaRPr>
          </a:p>
          <a:p>
            <a:pPr marL="742950" lvl="1" indent="-285750" algn="l" rtl="0">
              <a:lnSpc>
                <a:spcPct val="115000"/>
              </a:lnSpc>
              <a:spcBef>
                <a:spcPts val="360"/>
              </a:spcBef>
              <a:spcAft>
                <a:spcPts val="0"/>
              </a:spcAft>
              <a:buClr>
                <a:srgbClr val="009DE0"/>
              </a:buClr>
              <a:buSzPts val="1800"/>
              <a:buChar char="›"/>
            </a:pPr>
            <a:r>
              <a:rPr lang="fr-FR" sz="1800" dirty="0"/>
              <a:t>Suivre un pipeline d’</a:t>
            </a:r>
            <a:r>
              <a:rPr lang="fr-FR" sz="1800" dirty="0" err="1"/>
              <a:t>analysis</a:t>
            </a:r>
            <a:endParaRPr lang="fr-FR" sz="1800" dirty="0"/>
          </a:p>
          <a:p>
            <a:pPr marL="742950" lvl="1" indent="-285750" algn="l" rtl="0">
              <a:lnSpc>
                <a:spcPct val="115000"/>
              </a:lnSpc>
              <a:spcBef>
                <a:spcPts val="360"/>
              </a:spcBef>
              <a:spcAft>
                <a:spcPts val="0"/>
              </a:spcAft>
              <a:buClr>
                <a:srgbClr val="009DE0"/>
              </a:buClr>
              <a:buSzPts val="1800"/>
              <a:buChar char="›"/>
            </a:pPr>
            <a:endParaRPr sz="2800" dirty="0">
              <a:solidFill>
                <a:srgbClr val="000000"/>
              </a:solidFill>
            </a:endParaRPr>
          </a:p>
          <a:p>
            <a:pPr marL="342900" lvl="0" indent="-342900" algn="l" rtl="0">
              <a:lnSpc>
                <a:spcPct val="115000"/>
              </a:lnSpc>
              <a:spcBef>
                <a:spcPts val="400"/>
              </a:spcBef>
              <a:spcAft>
                <a:spcPts val="0"/>
              </a:spcAft>
              <a:buClr>
                <a:srgbClr val="EC6C43"/>
              </a:buClr>
              <a:buSzPts val="2000"/>
              <a:buFont typeface="Merriweather Sans"/>
              <a:buChar char="➔"/>
            </a:pPr>
            <a:r>
              <a:rPr lang="fr-FR" sz="2000" dirty="0"/>
              <a:t>Utiliser les NGS pour comprendre un phénotype</a:t>
            </a:r>
            <a:endParaRPr sz="2000" dirty="0">
              <a:solidFill>
                <a:srgbClr val="000000"/>
              </a:solidFill>
            </a:endParaRPr>
          </a:p>
          <a:p>
            <a:pPr marL="742950" lvl="1" indent="-285750" algn="l" rtl="0">
              <a:lnSpc>
                <a:spcPct val="115000"/>
              </a:lnSpc>
              <a:spcBef>
                <a:spcPts val="360"/>
              </a:spcBef>
              <a:spcAft>
                <a:spcPts val="0"/>
              </a:spcAft>
              <a:buClr>
                <a:srgbClr val="009DE0"/>
              </a:buClr>
              <a:buSzPts val="1800"/>
              <a:buChar char="›"/>
            </a:pPr>
            <a:r>
              <a:rPr lang="fr-FR" sz="1800" dirty="0"/>
              <a:t>Recherche de </a:t>
            </a:r>
            <a:r>
              <a:rPr lang="fr-FR" sz="1800" dirty="0" err="1"/>
              <a:t>variants</a:t>
            </a:r>
            <a:r>
              <a:rPr lang="fr-FR" sz="1800" dirty="0"/>
              <a:t> structuraux</a:t>
            </a:r>
            <a:endParaRPr sz="1800" dirty="0"/>
          </a:p>
          <a:p>
            <a:pPr marL="742950" lvl="1" indent="-285750" algn="l" rtl="0">
              <a:lnSpc>
                <a:spcPct val="115000"/>
              </a:lnSpc>
              <a:spcBef>
                <a:spcPts val="360"/>
              </a:spcBef>
              <a:spcAft>
                <a:spcPts val="0"/>
              </a:spcAft>
              <a:buClr>
                <a:srgbClr val="009DE0"/>
              </a:buClr>
              <a:buSzPts val="1800"/>
              <a:buChar char="›"/>
            </a:pPr>
            <a:r>
              <a:rPr lang="fr-FR" sz="1800" dirty="0"/>
              <a:t>Classification des patients</a:t>
            </a:r>
            <a:endParaRPr sz="1800" dirty="0"/>
          </a:p>
          <a:p>
            <a:pPr marL="742950" lvl="1" indent="-285750" algn="l" rtl="0">
              <a:lnSpc>
                <a:spcPct val="115000"/>
              </a:lnSpc>
              <a:spcBef>
                <a:spcPts val="360"/>
              </a:spcBef>
              <a:spcAft>
                <a:spcPts val="0"/>
              </a:spcAft>
              <a:buClr>
                <a:srgbClr val="009DE0"/>
              </a:buClr>
              <a:buSzPts val="1800"/>
              <a:buChar char="›"/>
            </a:pPr>
            <a:r>
              <a:rPr lang="fr-FR" sz="1800" dirty="0"/>
              <a:t>Recherche de gènes </a:t>
            </a:r>
            <a:r>
              <a:rPr lang="fr-FR" sz="1800" dirty="0" err="1"/>
              <a:t>différentiellement</a:t>
            </a:r>
            <a:r>
              <a:rPr lang="fr-FR" sz="1800" dirty="0"/>
              <a:t> exprimés et de voies de signalisation dérégulées</a:t>
            </a:r>
            <a:endParaRPr sz="2800" dirty="0">
              <a:solidFill>
                <a:srgbClr val="000000"/>
              </a:solidFill>
            </a:endParaRPr>
          </a:p>
          <a:p>
            <a:pPr marL="742950" lvl="0" indent="0" algn="l" rtl="0">
              <a:lnSpc>
                <a:spcPct val="115000"/>
              </a:lnSpc>
              <a:spcBef>
                <a:spcPts val="360"/>
              </a:spcBef>
              <a:spcAft>
                <a:spcPts val="0"/>
              </a:spcAft>
              <a:buNone/>
            </a:pPr>
            <a:endParaRPr sz="2800" dirty="0">
              <a:solidFill>
                <a:srgbClr val="000000"/>
              </a:solidFill>
            </a:endParaRPr>
          </a:p>
          <a:p>
            <a:pPr marL="342900" lvl="0" indent="-215900" algn="l" rtl="0">
              <a:lnSpc>
                <a:spcPct val="115000"/>
              </a:lnSpc>
              <a:spcBef>
                <a:spcPts val="400"/>
              </a:spcBef>
              <a:spcAft>
                <a:spcPts val="0"/>
              </a:spcAft>
              <a:buNone/>
            </a:pPr>
            <a:endParaRPr sz="2000" dirty="0">
              <a:solidFill>
                <a:srgbClr val="000000"/>
              </a:solidFill>
            </a:endParaRPr>
          </a:p>
        </p:txBody>
      </p:sp>
      <p:sp>
        <p:nvSpPr>
          <p:cNvPr id="339" name="Google Shape;339;p31"/>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340" name="Google Shape;340;p31"/>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2"/>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Objectifs</a:t>
            </a:r>
            <a:endParaRPr/>
          </a:p>
        </p:txBody>
      </p:sp>
      <p:sp>
        <p:nvSpPr>
          <p:cNvPr id="346" name="Google Shape;346;p32"/>
          <p:cNvSpPr txBox="1">
            <a:spLocks noGrp="1"/>
          </p:cNvSpPr>
          <p:nvPr>
            <p:ph type="body" idx="1"/>
          </p:nvPr>
        </p:nvSpPr>
        <p:spPr>
          <a:xfrm>
            <a:off x="344715" y="1144694"/>
            <a:ext cx="8644500" cy="4890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6"/>
              </a:buClr>
              <a:buSzPts val="2400"/>
              <a:buFont typeface="Merriweather Sans"/>
              <a:buChar char="➔"/>
            </a:pPr>
            <a:r>
              <a:rPr lang="fr-FR" sz="2400"/>
              <a:t>Comprendre les principes derrière une analyse NGS</a:t>
            </a:r>
            <a:endParaRPr sz="2400"/>
          </a:p>
          <a:p>
            <a:pPr marL="0" lvl="0" indent="0" algn="l" rtl="0">
              <a:lnSpc>
                <a:spcPct val="100000"/>
              </a:lnSpc>
              <a:spcBef>
                <a:spcPts val="400"/>
              </a:spcBef>
              <a:spcAft>
                <a:spcPts val="0"/>
              </a:spcAft>
              <a:buSzPts val="2000"/>
              <a:buNone/>
            </a:pPr>
            <a:endParaRPr/>
          </a:p>
          <a:p>
            <a:pPr marL="742950" lvl="1" indent="-285750" algn="l" rtl="0">
              <a:lnSpc>
                <a:spcPct val="100000"/>
              </a:lnSpc>
              <a:spcBef>
                <a:spcPts val="400"/>
              </a:spcBef>
              <a:spcAft>
                <a:spcPts val="0"/>
              </a:spcAft>
              <a:buSzPts val="2000"/>
              <a:buChar char="›"/>
            </a:pPr>
            <a:r>
              <a:rPr lang="fr-FR" sz="2000"/>
              <a:t>Que veut dire qualité ?</a:t>
            </a:r>
            <a:endParaRPr/>
          </a:p>
          <a:p>
            <a:pPr marL="742950" lvl="1" indent="-285750" algn="l" rtl="0">
              <a:lnSpc>
                <a:spcPct val="100000"/>
              </a:lnSpc>
              <a:spcBef>
                <a:spcPts val="400"/>
              </a:spcBef>
              <a:spcAft>
                <a:spcPts val="0"/>
              </a:spcAft>
              <a:buSzPts val="2000"/>
              <a:buChar char="›"/>
            </a:pPr>
            <a:r>
              <a:rPr lang="fr-FR" sz="2000"/>
              <a:t>Quelles sont les étapes importantes ?</a:t>
            </a:r>
            <a:endParaRPr/>
          </a:p>
          <a:p>
            <a:pPr marL="742950" lvl="1" indent="-285750" algn="l" rtl="0">
              <a:lnSpc>
                <a:spcPct val="100000"/>
              </a:lnSpc>
              <a:spcBef>
                <a:spcPts val="400"/>
              </a:spcBef>
              <a:spcAft>
                <a:spcPts val="0"/>
              </a:spcAft>
              <a:buSzPts val="2000"/>
              <a:buChar char="›"/>
            </a:pPr>
            <a:r>
              <a:rPr lang="fr-FR" sz="2000"/>
              <a:t>Des 100aines de paramètres qui peuvent changer les résultats</a:t>
            </a:r>
            <a:endParaRPr sz="2000"/>
          </a:p>
          <a:p>
            <a:pPr marL="742950" lvl="1" indent="-285750" algn="l" rtl="0">
              <a:lnSpc>
                <a:spcPct val="100000"/>
              </a:lnSpc>
              <a:spcBef>
                <a:spcPts val="400"/>
              </a:spcBef>
              <a:spcAft>
                <a:spcPts val="0"/>
              </a:spcAft>
              <a:buSzPts val="2000"/>
              <a:buChar char="›"/>
            </a:pPr>
            <a:r>
              <a:rPr lang="fr-FR" sz="2000"/>
              <a:t>NO MAGIC !</a:t>
            </a:r>
            <a:endParaRPr sz="2000"/>
          </a:p>
          <a:p>
            <a:pPr marL="742950" lvl="0" indent="0" algn="l" rtl="0">
              <a:lnSpc>
                <a:spcPct val="100000"/>
              </a:lnSpc>
              <a:spcBef>
                <a:spcPts val="400"/>
              </a:spcBef>
              <a:spcAft>
                <a:spcPts val="0"/>
              </a:spcAft>
              <a:buNone/>
            </a:pPr>
            <a:endParaRPr sz="2000"/>
          </a:p>
          <a:p>
            <a:pPr marL="342900" lvl="0" indent="-368300" algn="l" rtl="0">
              <a:lnSpc>
                <a:spcPct val="100000"/>
              </a:lnSpc>
              <a:spcBef>
                <a:spcPts val="400"/>
              </a:spcBef>
              <a:spcAft>
                <a:spcPts val="0"/>
              </a:spcAft>
              <a:buSzPts val="2400"/>
              <a:buChar char="➔"/>
            </a:pPr>
            <a:r>
              <a:rPr lang="fr-FR" sz="2400"/>
              <a:t>Comprendre l’intérêt des NGS et de leur analyse pour la cancérologie </a:t>
            </a:r>
            <a:endParaRPr sz="2400"/>
          </a:p>
        </p:txBody>
      </p:sp>
      <p:sp>
        <p:nvSpPr>
          <p:cNvPr id="347" name="Google Shape;347;p32"/>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25</a:t>
            </a:fld>
            <a:endParaRPr/>
          </a:p>
        </p:txBody>
      </p:sp>
      <p:sp>
        <p:nvSpPr>
          <p:cNvPr id="348" name="Google Shape;348;p32"/>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349" name="Google Shape;349;p32"/>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3"/>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TD partie 1: étapes</a:t>
            </a:r>
            <a:endParaRPr/>
          </a:p>
        </p:txBody>
      </p:sp>
      <p:sp>
        <p:nvSpPr>
          <p:cNvPr id="355" name="Google Shape;355;p33"/>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26</a:t>
            </a:fld>
            <a:endParaRPr/>
          </a:p>
        </p:txBody>
      </p:sp>
      <p:sp>
        <p:nvSpPr>
          <p:cNvPr id="356" name="Google Shape;356;p33"/>
          <p:cNvSpPr/>
          <p:nvPr/>
        </p:nvSpPr>
        <p:spPr>
          <a:xfrm>
            <a:off x="1133475" y="2785077"/>
            <a:ext cx="1384200" cy="597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Raw data</a:t>
            </a:r>
            <a:endParaRPr/>
          </a:p>
        </p:txBody>
      </p:sp>
      <p:sp>
        <p:nvSpPr>
          <p:cNvPr id="357" name="Google Shape;357;p33"/>
          <p:cNvSpPr/>
          <p:nvPr/>
        </p:nvSpPr>
        <p:spPr>
          <a:xfrm>
            <a:off x="3409950" y="2785077"/>
            <a:ext cx="1612800" cy="597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Quality assessment</a:t>
            </a:r>
            <a:endParaRPr/>
          </a:p>
        </p:txBody>
      </p:sp>
      <p:sp>
        <p:nvSpPr>
          <p:cNvPr id="358" name="Google Shape;358;p33"/>
          <p:cNvSpPr/>
          <p:nvPr/>
        </p:nvSpPr>
        <p:spPr>
          <a:xfrm>
            <a:off x="5930900" y="2797777"/>
            <a:ext cx="16128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Mapping</a:t>
            </a:r>
            <a:endParaRPr/>
          </a:p>
        </p:txBody>
      </p:sp>
      <p:sp>
        <p:nvSpPr>
          <p:cNvPr id="359" name="Google Shape;359;p33"/>
          <p:cNvSpPr/>
          <p:nvPr/>
        </p:nvSpPr>
        <p:spPr>
          <a:xfrm>
            <a:off x="584204"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Variant calling</a:t>
            </a:r>
            <a:endParaRPr/>
          </a:p>
        </p:txBody>
      </p:sp>
      <p:sp>
        <p:nvSpPr>
          <p:cNvPr id="360" name="Google Shape;360;p33"/>
          <p:cNvSpPr/>
          <p:nvPr/>
        </p:nvSpPr>
        <p:spPr>
          <a:xfrm>
            <a:off x="283210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RNA counting</a:t>
            </a:r>
            <a:endParaRPr/>
          </a:p>
        </p:txBody>
      </p:sp>
      <p:sp>
        <p:nvSpPr>
          <p:cNvPr id="361" name="Google Shape;361;p33"/>
          <p:cNvSpPr/>
          <p:nvPr/>
        </p:nvSpPr>
        <p:spPr>
          <a:xfrm>
            <a:off x="518795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Genomic occupancy</a:t>
            </a:r>
            <a:endParaRPr/>
          </a:p>
        </p:txBody>
      </p:sp>
      <p:sp>
        <p:nvSpPr>
          <p:cNvPr id="362" name="Google Shape;362;p33"/>
          <p:cNvSpPr/>
          <p:nvPr/>
        </p:nvSpPr>
        <p:spPr>
          <a:xfrm>
            <a:off x="7337425"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Interaction calling</a:t>
            </a:r>
            <a:endParaRPr/>
          </a:p>
        </p:txBody>
      </p:sp>
      <p:sp>
        <p:nvSpPr>
          <p:cNvPr id="363" name="Google Shape;363;p33"/>
          <p:cNvSpPr/>
          <p:nvPr/>
        </p:nvSpPr>
        <p:spPr>
          <a:xfrm>
            <a:off x="5848354"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Functional annotation</a:t>
            </a:r>
            <a:endParaRPr/>
          </a:p>
        </p:txBody>
      </p:sp>
      <p:sp>
        <p:nvSpPr>
          <p:cNvPr id="364" name="Google Shape;364;p33"/>
          <p:cNvSpPr/>
          <p:nvPr/>
        </p:nvSpPr>
        <p:spPr>
          <a:xfrm>
            <a:off x="330204" y="2607277"/>
            <a:ext cx="8598000" cy="965100"/>
          </a:xfrm>
          <a:prstGeom prst="rect">
            <a:avLst/>
          </a:prstGeom>
          <a:noFill/>
          <a:ln w="254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Google Shape;365;p33"/>
          <p:cNvSpPr/>
          <p:nvPr/>
        </p:nvSpPr>
        <p:spPr>
          <a:xfrm>
            <a:off x="330204" y="3998943"/>
            <a:ext cx="85980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6" name="Google Shape;366;p33"/>
          <p:cNvSpPr/>
          <p:nvPr/>
        </p:nvSpPr>
        <p:spPr>
          <a:xfrm>
            <a:off x="330204" y="5394927"/>
            <a:ext cx="8534400" cy="8679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67" name="Google Shape;367;p33"/>
          <p:cNvCxnSpPr>
            <a:stCxn id="356" idx="3"/>
            <a:endCxn id="357" idx="1"/>
          </p:cNvCxnSpPr>
          <p:nvPr/>
        </p:nvCxnSpPr>
        <p:spPr>
          <a:xfrm>
            <a:off x="2517675" y="3083577"/>
            <a:ext cx="892200" cy="0"/>
          </a:xfrm>
          <a:prstGeom prst="straightConnector1">
            <a:avLst/>
          </a:prstGeom>
          <a:noFill/>
          <a:ln w="9525" cap="flat" cmpd="sng">
            <a:solidFill>
              <a:srgbClr val="009BDF"/>
            </a:solidFill>
            <a:prstDash val="solid"/>
            <a:round/>
            <a:headEnd type="none" w="sm" len="sm"/>
            <a:tailEnd type="triangle" w="med" len="med"/>
          </a:ln>
        </p:spPr>
      </p:cxnSp>
      <p:cxnSp>
        <p:nvCxnSpPr>
          <p:cNvPr id="368" name="Google Shape;368;p33"/>
          <p:cNvCxnSpPr/>
          <p:nvPr/>
        </p:nvCxnSpPr>
        <p:spPr>
          <a:xfrm>
            <a:off x="5022850" y="3096227"/>
            <a:ext cx="892200" cy="0"/>
          </a:xfrm>
          <a:prstGeom prst="straightConnector1">
            <a:avLst/>
          </a:prstGeom>
          <a:noFill/>
          <a:ln w="9525" cap="flat" cmpd="sng">
            <a:solidFill>
              <a:srgbClr val="009BDF"/>
            </a:solidFill>
            <a:prstDash val="solid"/>
            <a:round/>
            <a:headEnd type="none" w="sm" len="sm"/>
            <a:tailEnd type="triangle" w="med" len="med"/>
          </a:ln>
        </p:spPr>
      </p:cxnSp>
      <p:sp>
        <p:nvSpPr>
          <p:cNvPr id="369" name="Google Shape;369;p33"/>
          <p:cNvSpPr/>
          <p:nvPr/>
        </p:nvSpPr>
        <p:spPr>
          <a:xfrm flipH="1">
            <a:off x="3835400" y="3585177"/>
            <a:ext cx="762000" cy="3942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33"/>
          <p:cNvSpPr/>
          <p:nvPr/>
        </p:nvSpPr>
        <p:spPr>
          <a:xfrm flipH="1">
            <a:off x="3143250" y="4983828"/>
            <a:ext cx="762000" cy="4068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1" name="Google Shape;371;p33"/>
          <p:cNvSpPr/>
          <p:nvPr/>
        </p:nvSpPr>
        <p:spPr>
          <a:xfrm flipH="1">
            <a:off x="5499100" y="4966175"/>
            <a:ext cx="762000" cy="4245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2" name="Google Shape;372;p33"/>
          <p:cNvSpPr/>
          <p:nvPr/>
        </p:nvSpPr>
        <p:spPr>
          <a:xfrm flipH="1">
            <a:off x="7648575" y="4978621"/>
            <a:ext cx="762000" cy="4119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3" name="Google Shape;373;p33"/>
          <p:cNvSpPr/>
          <p:nvPr/>
        </p:nvSpPr>
        <p:spPr>
          <a:xfrm flipH="1">
            <a:off x="927102" y="4980272"/>
            <a:ext cx="762000" cy="4104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4" name="Google Shape;374;p33"/>
          <p:cNvSpPr/>
          <p:nvPr/>
        </p:nvSpPr>
        <p:spPr>
          <a:xfrm>
            <a:off x="551930"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Statistical / mathematical modelling</a:t>
            </a:r>
            <a:endParaRPr/>
          </a:p>
        </p:txBody>
      </p:sp>
      <p:sp>
        <p:nvSpPr>
          <p:cNvPr id="375" name="Google Shape;375;p33"/>
          <p:cNvSpPr/>
          <p:nvPr/>
        </p:nvSpPr>
        <p:spPr>
          <a:xfrm>
            <a:off x="3446673" y="5522943"/>
            <a:ext cx="23199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Visualisation</a:t>
            </a:r>
            <a:endParaRPr/>
          </a:p>
        </p:txBody>
      </p:sp>
      <p:sp>
        <p:nvSpPr>
          <p:cNvPr id="376" name="Google Shape;376;p33"/>
          <p:cNvSpPr/>
          <p:nvPr/>
        </p:nvSpPr>
        <p:spPr>
          <a:xfrm>
            <a:off x="2517774" y="1168145"/>
            <a:ext cx="64104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7" name="Google Shape;377;p33"/>
          <p:cNvSpPr/>
          <p:nvPr/>
        </p:nvSpPr>
        <p:spPr>
          <a:xfrm>
            <a:off x="4893833"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Library preparation</a:t>
            </a:r>
            <a:endParaRPr/>
          </a:p>
        </p:txBody>
      </p:sp>
      <p:sp>
        <p:nvSpPr>
          <p:cNvPr id="378" name="Google Shape;378;p33"/>
          <p:cNvSpPr/>
          <p:nvPr/>
        </p:nvSpPr>
        <p:spPr>
          <a:xfrm>
            <a:off x="7060142" y="1348289"/>
            <a:ext cx="1714500" cy="597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Sequencing</a:t>
            </a:r>
            <a:endParaRPr/>
          </a:p>
        </p:txBody>
      </p:sp>
      <p:sp>
        <p:nvSpPr>
          <p:cNvPr id="379" name="Google Shape;379;p33"/>
          <p:cNvSpPr/>
          <p:nvPr/>
        </p:nvSpPr>
        <p:spPr>
          <a:xfrm flipH="1">
            <a:off x="3835400" y="2133344"/>
            <a:ext cx="762000" cy="459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80" name="Google Shape;380;p33"/>
          <p:cNvCxnSpPr>
            <a:stCxn id="377" idx="3"/>
            <a:endCxn id="378" idx="1"/>
          </p:cNvCxnSpPr>
          <p:nvPr/>
        </p:nvCxnSpPr>
        <p:spPr>
          <a:xfrm>
            <a:off x="6608333"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381" name="Google Shape;381;p33"/>
          <p:cNvSpPr txBox="1"/>
          <p:nvPr/>
        </p:nvSpPr>
        <p:spPr>
          <a:xfrm>
            <a:off x="2458282" y="115561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E</a:t>
            </a:r>
            <a:endParaRPr/>
          </a:p>
        </p:txBody>
      </p:sp>
      <p:sp>
        <p:nvSpPr>
          <p:cNvPr id="382" name="Google Shape;382;p33"/>
          <p:cNvSpPr txBox="1"/>
          <p:nvPr/>
        </p:nvSpPr>
        <p:spPr>
          <a:xfrm>
            <a:off x="298989" y="2583027"/>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P1</a:t>
            </a:r>
            <a:endParaRPr/>
          </a:p>
        </p:txBody>
      </p:sp>
      <p:sp>
        <p:nvSpPr>
          <p:cNvPr id="383" name="Google Shape;383;p33"/>
          <p:cNvSpPr txBox="1"/>
          <p:nvPr/>
        </p:nvSpPr>
        <p:spPr>
          <a:xfrm>
            <a:off x="297930" y="3979258"/>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P2</a:t>
            </a:r>
            <a:endParaRPr/>
          </a:p>
        </p:txBody>
      </p:sp>
      <p:sp>
        <p:nvSpPr>
          <p:cNvPr id="384" name="Google Shape;384;p33"/>
          <p:cNvSpPr txBox="1"/>
          <p:nvPr/>
        </p:nvSpPr>
        <p:spPr>
          <a:xfrm>
            <a:off x="271676" y="537548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A</a:t>
            </a:r>
            <a:endParaRPr/>
          </a:p>
        </p:txBody>
      </p:sp>
      <p:sp>
        <p:nvSpPr>
          <p:cNvPr id="385" name="Google Shape;385;p33"/>
          <p:cNvSpPr/>
          <p:nvPr/>
        </p:nvSpPr>
        <p:spPr>
          <a:xfrm>
            <a:off x="2727525"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Experimental design</a:t>
            </a:r>
            <a:endParaRPr/>
          </a:p>
        </p:txBody>
      </p:sp>
      <p:cxnSp>
        <p:nvCxnSpPr>
          <p:cNvPr id="386" name="Google Shape;386;p33"/>
          <p:cNvCxnSpPr>
            <a:stCxn id="385" idx="3"/>
            <a:endCxn id="377" idx="1"/>
          </p:cNvCxnSpPr>
          <p:nvPr/>
        </p:nvCxnSpPr>
        <p:spPr>
          <a:xfrm>
            <a:off x="4442025"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387" name="Google Shape;387;p33"/>
          <p:cNvSpPr/>
          <p:nvPr/>
        </p:nvSpPr>
        <p:spPr>
          <a:xfrm>
            <a:off x="216962" y="1168146"/>
            <a:ext cx="1714500" cy="9651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Biological question</a:t>
            </a:r>
            <a:endParaRPr/>
          </a:p>
        </p:txBody>
      </p:sp>
      <p:cxnSp>
        <p:nvCxnSpPr>
          <p:cNvPr id="388" name="Google Shape;388;p33"/>
          <p:cNvCxnSpPr>
            <a:stCxn id="387" idx="3"/>
            <a:endCxn id="376" idx="1"/>
          </p:cNvCxnSpPr>
          <p:nvPr/>
        </p:nvCxnSpPr>
        <p:spPr>
          <a:xfrm>
            <a:off x="1931462" y="1650696"/>
            <a:ext cx="586200" cy="0"/>
          </a:xfrm>
          <a:prstGeom prst="straightConnector1">
            <a:avLst/>
          </a:prstGeom>
          <a:noFill/>
          <a:ln w="9525" cap="flat" cmpd="sng">
            <a:solidFill>
              <a:srgbClr val="009BDF"/>
            </a:solidFill>
            <a:prstDash val="solid"/>
            <a:round/>
            <a:headEnd type="none" w="sm" len="sm"/>
            <a:tailEnd type="triangle" w="med" len="med"/>
          </a:ln>
        </p:spPr>
      </p:cxnSp>
      <p:sp>
        <p:nvSpPr>
          <p:cNvPr id="389" name="Google Shape;389;p33"/>
          <p:cNvSpPr/>
          <p:nvPr/>
        </p:nvSpPr>
        <p:spPr>
          <a:xfrm rot="-5400000" flipH="1">
            <a:off x="1854626" y="1384429"/>
            <a:ext cx="762000" cy="564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33"/>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391" name="Google Shape;391;p33"/>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4"/>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TD partie 1: étapes</a:t>
            </a:r>
            <a:endParaRPr/>
          </a:p>
        </p:txBody>
      </p:sp>
      <p:sp>
        <p:nvSpPr>
          <p:cNvPr id="397" name="Google Shape;397;p34"/>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27</a:t>
            </a:fld>
            <a:endParaRPr/>
          </a:p>
        </p:txBody>
      </p:sp>
      <p:sp>
        <p:nvSpPr>
          <p:cNvPr id="398" name="Google Shape;398;p34"/>
          <p:cNvSpPr/>
          <p:nvPr/>
        </p:nvSpPr>
        <p:spPr>
          <a:xfrm>
            <a:off x="1133475" y="2785077"/>
            <a:ext cx="1384200" cy="597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Raw data</a:t>
            </a:r>
            <a:endParaRPr/>
          </a:p>
        </p:txBody>
      </p:sp>
      <p:sp>
        <p:nvSpPr>
          <p:cNvPr id="399" name="Google Shape;399;p34"/>
          <p:cNvSpPr/>
          <p:nvPr/>
        </p:nvSpPr>
        <p:spPr>
          <a:xfrm>
            <a:off x="3409950" y="2785077"/>
            <a:ext cx="1612800" cy="597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Quality assessment</a:t>
            </a:r>
            <a:endParaRPr/>
          </a:p>
        </p:txBody>
      </p:sp>
      <p:sp>
        <p:nvSpPr>
          <p:cNvPr id="400" name="Google Shape;400;p34"/>
          <p:cNvSpPr/>
          <p:nvPr/>
        </p:nvSpPr>
        <p:spPr>
          <a:xfrm>
            <a:off x="5930900" y="2797777"/>
            <a:ext cx="16128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Mapping</a:t>
            </a:r>
            <a:endParaRPr/>
          </a:p>
        </p:txBody>
      </p:sp>
      <p:sp>
        <p:nvSpPr>
          <p:cNvPr id="401" name="Google Shape;401;p34"/>
          <p:cNvSpPr/>
          <p:nvPr/>
        </p:nvSpPr>
        <p:spPr>
          <a:xfrm>
            <a:off x="584204"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Variant calling</a:t>
            </a:r>
            <a:endParaRPr/>
          </a:p>
        </p:txBody>
      </p:sp>
      <p:sp>
        <p:nvSpPr>
          <p:cNvPr id="402" name="Google Shape;402;p34"/>
          <p:cNvSpPr/>
          <p:nvPr/>
        </p:nvSpPr>
        <p:spPr>
          <a:xfrm>
            <a:off x="283210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RNA counting</a:t>
            </a:r>
            <a:endParaRPr/>
          </a:p>
        </p:txBody>
      </p:sp>
      <p:sp>
        <p:nvSpPr>
          <p:cNvPr id="403" name="Google Shape;403;p34"/>
          <p:cNvSpPr/>
          <p:nvPr/>
        </p:nvSpPr>
        <p:spPr>
          <a:xfrm>
            <a:off x="518795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Genomic occupancy</a:t>
            </a:r>
            <a:endParaRPr/>
          </a:p>
        </p:txBody>
      </p:sp>
      <p:sp>
        <p:nvSpPr>
          <p:cNvPr id="404" name="Google Shape;404;p34"/>
          <p:cNvSpPr/>
          <p:nvPr/>
        </p:nvSpPr>
        <p:spPr>
          <a:xfrm>
            <a:off x="7337425"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Interaction calling</a:t>
            </a:r>
            <a:endParaRPr/>
          </a:p>
        </p:txBody>
      </p:sp>
      <p:sp>
        <p:nvSpPr>
          <p:cNvPr id="405" name="Google Shape;405;p34"/>
          <p:cNvSpPr/>
          <p:nvPr/>
        </p:nvSpPr>
        <p:spPr>
          <a:xfrm>
            <a:off x="5848354"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Functional annotation</a:t>
            </a:r>
            <a:endParaRPr/>
          </a:p>
        </p:txBody>
      </p:sp>
      <p:sp>
        <p:nvSpPr>
          <p:cNvPr id="406" name="Google Shape;406;p34"/>
          <p:cNvSpPr/>
          <p:nvPr/>
        </p:nvSpPr>
        <p:spPr>
          <a:xfrm>
            <a:off x="330204" y="2607277"/>
            <a:ext cx="8598000" cy="965100"/>
          </a:xfrm>
          <a:prstGeom prst="rect">
            <a:avLst/>
          </a:prstGeom>
          <a:noFill/>
          <a:ln w="254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7" name="Google Shape;407;p34"/>
          <p:cNvSpPr/>
          <p:nvPr/>
        </p:nvSpPr>
        <p:spPr>
          <a:xfrm>
            <a:off x="330204" y="3998943"/>
            <a:ext cx="85980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8" name="Google Shape;408;p34"/>
          <p:cNvSpPr/>
          <p:nvPr/>
        </p:nvSpPr>
        <p:spPr>
          <a:xfrm>
            <a:off x="330204" y="5394927"/>
            <a:ext cx="8534400" cy="8679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09" name="Google Shape;409;p34"/>
          <p:cNvCxnSpPr>
            <a:stCxn id="398" idx="3"/>
            <a:endCxn id="399" idx="1"/>
          </p:cNvCxnSpPr>
          <p:nvPr/>
        </p:nvCxnSpPr>
        <p:spPr>
          <a:xfrm>
            <a:off x="2517675" y="3083577"/>
            <a:ext cx="892200" cy="0"/>
          </a:xfrm>
          <a:prstGeom prst="straightConnector1">
            <a:avLst/>
          </a:prstGeom>
          <a:noFill/>
          <a:ln w="9525" cap="flat" cmpd="sng">
            <a:solidFill>
              <a:srgbClr val="009BDF"/>
            </a:solidFill>
            <a:prstDash val="solid"/>
            <a:round/>
            <a:headEnd type="none" w="sm" len="sm"/>
            <a:tailEnd type="triangle" w="med" len="med"/>
          </a:ln>
        </p:spPr>
      </p:cxnSp>
      <p:cxnSp>
        <p:nvCxnSpPr>
          <p:cNvPr id="410" name="Google Shape;410;p34"/>
          <p:cNvCxnSpPr/>
          <p:nvPr/>
        </p:nvCxnSpPr>
        <p:spPr>
          <a:xfrm>
            <a:off x="5022850" y="3096227"/>
            <a:ext cx="892200" cy="0"/>
          </a:xfrm>
          <a:prstGeom prst="straightConnector1">
            <a:avLst/>
          </a:prstGeom>
          <a:noFill/>
          <a:ln w="9525" cap="flat" cmpd="sng">
            <a:solidFill>
              <a:srgbClr val="009BDF"/>
            </a:solidFill>
            <a:prstDash val="solid"/>
            <a:round/>
            <a:headEnd type="none" w="sm" len="sm"/>
            <a:tailEnd type="triangle" w="med" len="med"/>
          </a:ln>
        </p:spPr>
      </p:cxnSp>
      <p:sp>
        <p:nvSpPr>
          <p:cNvPr id="411" name="Google Shape;411;p34"/>
          <p:cNvSpPr/>
          <p:nvPr/>
        </p:nvSpPr>
        <p:spPr>
          <a:xfrm flipH="1">
            <a:off x="3835400" y="3585177"/>
            <a:ext cx="762000" cy="3942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2" name="Google Shape;412;p34"/>
          <p:cNvSpPr/>
          <p:nvPr/>
        </p:nvSpPr>
        <p:spPr>
          <a:xfrm flipH="1">
            <a:off x="3143250" y="4983828"/>
            <a:ext cx="762000" cy="4068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3" name="Google Shape;413;p34"/>
          <p:cNvSpPr/>
          <p:nvPr/>
        </p:nvSpPr>
        <p:spPr>
          <a:xfrm flipH="1">
            <a:off x="5499100" y="4966175"/>
            <a:ext cx="762000" cy="4245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4" name="Google Shape;414;p34"/>
          <p:cNvSpPr/>
          <p:nvPr/>
        </p:nvSpPr>
        <p:spPr>
          <a:xfrm flipH="1">
            <a:off x="7648575" y="4978621"/>
            <a:ext cx="762000" cy="4119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5" name="Google Shape;415;p34"/>
          <p:cNvSpPr/>
          <p:nvPr/>
        </p:nvSpPr>
        <p:spPr>
          <a:xfrm flipH="1">
            <a:off x="927102" y="4980272"/>
            <a:ext cx="762000" cy="4104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6" name="Google Shape;416;p34"/>
          <p:cNvSpPr/>
          <p:nvPr/>
        </p:nvSpPr>
        <p:spPr>
          <a:xfrm>
            <a:off x="551930"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Statistical / mathematical modelling</a:t>
            </a:r>
            <a:endParaRPr/>
          </a:p>
        </p:txBody>
      </p:sp>
      <p:sp>
        <p:nvSpPr>
          <p:cNvPr id="417" name="Google Shape;417;p34"/>
          <p:cNvSpPr/>
          <p:nvPr/>
        </p:nvSpPr>
        <p:spPr>
          <a:xfrm>
            <a:off x="3446673" y="5522943"/>
            <a:ext cx="23199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Visualisation</a:t>
            </a:r>
            <a:endParaRPr/>
          </a:p>
        </p:txBody>
      </p:sp>
      <p:sp>
        <p:nvSpPr>
          <p:cNvPr id="418" name="Google Shape;418;p34"/>
          <p:cNvSpPr/>
          <p:nvPr/>
        </p:nvSpPr>
        <p:spPr>
          <a:xfrm>
            <a:off x="2517774" y="1168145"/>
            <a:ext cx="64104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9" name="Google Shape;419;p34"/>
          <p:cNvSpPr/>
          <p:nvPr/>
        </p:nvSpPr>
        <p:spPr>
          <a:xfrm>
            <a:off x="4893833"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Library preparation</a:t>
            </a:r>
            <a:endParaRPr/>
          </a:p>
        </p:txBody>
      </p:sp>
      <p:sp>
        <p:nvSpPr>
          <p:cNvPr id="420" name="Google Shape;420;p34"/>
          <p:cNvSpPr/>
          <p:nvPr/>
        </p:nvSpPr>
        <p:spPr>
          <a:xfrm>
            <a:off x="7060142" y="1348289"/>
            <a:ext cx="1714500" cy="597000"/>
          </a:xfrm>
          <a:prstGeom prst="roundRect">
            <a:avLst>
              <a:gd name="adj" fmla="val 16667"/>
            </a:avLst>
          </a:prstGeom>
          <a:solidFill>
            <a:schemeClr val="accent1"/>
          </a:solid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Sequencing</a:t>
            </a:r>
            <a:endParaRPr/>
          </a:p>
        </p:txBody>
      </p:sp>
      <p:sp>
        <p:nvSpPr>
          <p:cNvPr id="421" name="Google Shape;421;p34"/>
          <p:cNvSpPr/>
          <p:nvPr/>
        </p:nvSpPr>
        <p:spPr>
          <a:xfrm flipH="1">
            <a:off x="3835400" y="2133344"/>
            <a:ext cx="762000" cy="459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22" name="Google Shape;422;p34"/>
          <p:cNvCxnSpPr>
            <a:stCxn id="419" idx="3"/>
            <a:endCxn id="420" idx="1"/>
          </p:cNvCxnSpPr>
          <p:nvPr/>
        </p:nvCxnSpPr>
        <p:spPr>
          <a:xfrm>
            <a:off x="6608333"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423" name="Google Shape;423;p34"/>
          <p:cNvSpPr txBox="1"/>
          <p:nvPr/>
        </p:nvSpPr>
        <p:spPr>
          <a:xfrm>
            <a:off x="2458282" y="115561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E</a:t>
            </a:r>
            <a:endParaRPr/>
          </a:p>
        </p:txBody>
      </p:sp>
      <p:sp>
        <p:nvSpPr>
          <p:cNvPr id="424" name="Google Shape;424;p34"/>
          <p:cNvSpPr txBox="1"/>
          <p:nvPr/>
        </p:nvSpPr>
        <p:spPr>
          <a:xfrm>
            <a:off x="298989" y="2583027"/>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P1</a:t>
            </a:r>
            <a:endParaRPr/>
          </a:p>
        </p:txBody>
      </p:sp>
      <p:sp>
        <p:nvSpPr>
          <p:cNvPr id="425" name="Google Shape;425;p34"/>
          <p:cNvSpPr txBox="1"/>
          <p:nvPr/>
        </p:nvSpPr>
        <p:spPr>
          <a:xfrm>
            <a:off x="297930" y="3979258"/>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P2</a:t>
            </a:r>
            <a:endParaRPr/>
          </a:p>
        </p:txBody>
      </p:sp>
      <p:sp>
        <p:nvSpPr>
          <p:cNvPr id="426" name="Google Shape;426;p34"/>
          <p:cNvSpPr txBox="1"/>
          <p:nvPr/>
        </p:nvSpPr>
        <p:spPr>
          <a:xfrm>
            <a:off x="271676" y="537548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A</a:t>
            </a:r>
            <a:endParaRPr/>
          </a:p>
        </p:txBody>
      </p:sp>
      <p:sp>
        <p:nvSpPr>
          <p:cNvPr id="427" name="Google Shape;427;p34"/>
          <p:cNvSpPr/>
          <p:nvPr/>
        </p:nvSpPr>
        <p:spPr>
          <a:xfrm>
            <a:off x="2727525"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Experimental design</a:t>
            </a:r>
            <a:endParaRPr/>
          </a:p>
        </p:txBody>
      </p:sp>
      <p:cxnSp>
        <p:nvCxnSpPr>
          <p:cNvPr id="428" name="Google Shape;428;p34"/>
          <p:cNvCxnSpPr>
            <a:stCxn id="427" idx="3"/>
            <a:endCxn id="419" idx="1"/>
          </p:cNvCxnSpPr>
          <p:nvPr/>
        </p:nvCxnSpPr>
        <p:spPr>
          <a:xfrm>
            <a:off x="4442025"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429" name="Google Shape;429;p34"/>
          <p:cNvSpPr/>
          <p:nvPr/>
        </p:nvSpPr>
        <p:spPr>
          <a:xfrm>
            <a:off x="216962" y="1168146"/>
            <a:ext cx="1714500" cy="9651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Biological question</a:t>
            </a:r>
            <a:endParaRPr/>
          </a:p>
        </p:txBody>
      </p:sp>
      <p:cxnSp>
        <p:nvCxnSpPr>
          <p:cNvPr id="430" name="Google Shape;430;p34"/>
          <p:cNvCxnSpPr>
            <a:stCxn id="429" idx="3"/>
            <a:endCxn id="418" idx="1"/>
          </p:cNvCxnSpPr>
          <p:nvPr/>
        </p:nvCxnSpPr>
        <p:spPr>
          <a:xfrm>
            <a:off x="1931462" y="1650696"/>
            <a:ext cx="586200" cy="0"/>
          </a:xfrm>
          <a:prstGeom prst="straightConnector1">
            <a:avLst/>
          </a:prstGeom>
          <a:noFill/>
          <a:ln w="9525" cap="flat" cmpd="sng">
            <a:solidFill>
              <a:srgbClr val="009BDF"/>
            </a:solidFill>
            <a:prstDash val="solid"/>
            <a:round/>
            <a:headEnd type="none" w="sm" len="sm"/>
            <a:tailEnd type="triangle" w="med" len="med"/>
          </a:ln>
        </p:spPr>
      </p:cxnSp>
      <p:sp>
        <p:nvSpPr>
          <p:cNvPr id="431" name="Google Shape;431;p34"/>
          <p:cNvSpPr/>
          <p:nvPr/>
        </p:nvSpPr>
        <p:spPr>
          <a:xfrm rot="-5400000" flipH="1">
            <a:off x="1854626" y="1384429"/>
            <a:ext cx="762000" cy="564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2" name="Google Shape;432;p34"/>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433" name="Google Shape;433;p34"/>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5"/>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Production des données NGS </a:t>
            </a:r>
            <a:endParaRPr/>
          </a:p>
        </p:txBody>
      </p:sp>
      <p:sp>
        <p:nvSpPr>
          <p:cNvPr id="440" name="Google Shape;440;p35"/>
          <p:cNvSpPr txBox="1">
            <a:spLocks noGrp="1"/>
          </p:cNvSpPr>
          <p:nvPr>
            <p:ph type="body" idx="1"/>
          </p:nvPr>
        </p:nvSpPr>
        <p:spPr>
          <a:xfrm>
            <a:off x="279400" y="1236133"/>
            <a:ext cx="8644500" cy="5973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endParaRPr/>
          </a:p>
        </p:txBody>
      </p:sp>
      <p:sp>
        <p:nvSpPr>
          <p:cNvPr id="441" name="Google Shape;441;p35"/>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28</a:t>
            </a:fld>
            <a:endParaRPr/>
          </a:p>
        </p:txBody>
      </p:sp>
      <p:pic>
        <p:nvPicPr>
          <p:cNvPr id="442" name="Google Shape;442;p35"/>
          <p:cNvPicPr preferRelativeResize="0"/>
          <p:nvPr/>
        </p:nvPicPr>
        <p:blipFill>
          <a:blip r:embed="rId3">
            <a:alphaModFix/>
          </a:blip>
          <a:stretch>
            <a:fillRect/>
          </a:stretch>
        </p:blipFill>
        <p:spPr>
          <a:xfrm>
            <a:off x="76200" y="1290274"/>
            <a:ext cx="9003625" cy="5143677"/>
          </a:xfrm>
          <a:prstGeom prst="rect">
            <a:avLst/>
          </a:prstGeom>
          <a:noFill/>
          <a:ln>
            <a:noFill/>
          </a:ln>
        </p:spPr>
      </p:pic>
      <p:sp>
        <p:nvSpPr>
          <p:cNvPr id="443" name="Google Shape;443;p35"/>
          <p:cNvSpPr txBox="1"/>
          <p:nvPr/>
        </p:nvSpPr>
        <p:spPr>
          <a:xfrm>
            <a:off x="736600" y="6389675"/>
            <a:ext cx="7873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https://www.biocompare.com/Molecular-Biology/9187-Next-Generation-Sequencing/</a:t>
            </a:r>
            <a:endParaRPr/>
          </a:p>
        </p:txBody>
      </p:sp>
      <p:sp>
        <p:nvSpPr>
          <p:cNvPr id="444" name="Google Shape;444;p35"/>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445" name="Google Shape;445;p35"/>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6"/>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TD partie 1: étapes</a:t>
            </a:r>
            <a:endParaRPr/>
          </a:p>
        </p:txBody>
      </p:sp>
      <p:sp>
        <p:nvSpPr>
          <p:cNvPr id="451" name="Google Shape;451;p36"/>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29</a:t>
            </a:fld>
            <a:endParaRPr/>
          </a:p>
        </p:txBody>
      </p:sp>
      <p:sp>
        <p:nvSpPr>
          <p:cNvPr id="452" name="Google Shape;452;p36"/>
          <p:cNvSpPr/>
          <p:nvPr/>
        </p:nvSpPr>
        <p:spPr>
          <a:xfrm>
            <a:off x="1133475" y="2785077"/>
            <a:ext cx="1384200" cy="597000"/>
          </a:xfrm>
          <a:prstGeom prst="roundRect">
            <a:avLst>
              <a:gd name="adj" fmla="val 16667"/>
            </a:avLst>
          </a:prstGeom>
          <a:solidFill>
            <a:schemeClr val="accen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Raw data</a:t>
            </a:r>
            <a:endParaRPr/>
          </a:p>
        </p:txBody>
      </p:sp>
      <p:sp>
        <p:nvSpPr>
          <p:cNvPr id="453" name="Google Shape;453;p36"/>
          <p:cNvSpPr/>
          <p:nvPr/>
        </p:nvSpPr>
        <p:spPr>
          <a:xfrm>
            <a:off x="3409950" y="2785077"/>
            <a:ext cx="1612800" cy="597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Quality assessment</a:t>
            </a:r>
            <a:endParaRPr/>
          </a:p>
        </p:txBody>
      </p:sp>
      <p:sp>
        <p:nvSpPr>
          <p:cNvPr id="454" name="Google Shape;454;p36"/>
          <p:cNvSpPr/>
          <p:nvPr/>
        </p:nvSpPr>
        <p:spPr>
          <a:xfrm>
            <a:off x="5930900" y="2797777"/>
            <a:ext cx="16128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Mapping</a:t>
            </a:r>
            <a:endParaRPr/>
          </a:p>
        </p:txBody>
      </p:sp>
      <p:sp>
        <p:nvSpPr>
          <p:cNvPr id="455" name="Google Shape;455;p36"/>
          <p:cNvSpPr/>
          <p:nvPr/>
        </p:nvSpPr>
        <p:spPr>
          <a:xfrm>
            <a:off x="584204"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Variant calling</a:t>
            </a:r>
            <a:endParaRPr/>
          </a:p>
        </p:txBody>
      </p:sp>
      <p:sp>
        <p:nvSpPr>
          <p:cNvPr id="456" name="Google Shape;456;p36"/>
          <p:cNvSpPr/>
          <p:nvPr/>
        </p:nvSpPr>
        <p:spPr>
          <a:xfrm>
            <a:off x="283210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RNA counting</a:t>
            </a:r>
            <a:endParaRPr/>
          </a:p>
        </p:txBody>
      </p:sp>
      <p:sp>
        <p:nvSpPr>
          <p:cNvPr id="457" name="Google Shape;457;p36"/>
          <p:cNvSpPr/>
          <p:nvPr/>
        </p:nvSpPr>
        <p:spPr>
          <a:xfrm>
            <a:off x="518795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Genomic occupancy</a:t>
            </a:r>
            <a:endParaRPr/>
          </a:p>
        </p:txBody>
      </p:sp>
      <p:sp>
        <p:nvSpPr>
          <p:cNvPr id="458" name="Google Shape;458;p36"/>
          <p:cNvSpPr/>
          <p:nvPr/>
        </p:nvSpPr>
        <p:spPr>
          <a:xfrm>
            <a:off x="7337425"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Interaction calling</a:t>
            </a:r>
            <a:endParaRPr/>
          </a:p>
        </p:txBody>
      </p:sp>
      <p:sp>
        <p:nvSpPr>
          <p:cNvPr id="459" name="Google Shape;459;p36"/>
          <p:cNvSpPr/>
          <p:nvPr/>
        </p:nvSpPr>
        <p:spPr>
          <a:xfrm>
            <a:off x="5848354"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Functional annotation</a:t>
            </a:r>
            <a:endParaRPr/>
          </a:p>
        </p:txBody>
      </p:sp>
      <p:sp>
        <p:nvSpPr>
          <p:cNvPr id="460" name="Google Shape;460;p36"/>
          <p:cNvSpPr/>
          <p:nvPr/>
        </p:nvSpPr>
        <p:spPr>
          <a:xfrm>
            <a:off x="330204" y="2607277"/>
            <a:ext cx="8598000" cy="965100"/>
          </a:xfrm>
          <a:prstGeom prst="rect">
            <a:avLst/>
          </a:prstGeom>
          <a:noFill/>
          <a:ln w="254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36"/>
          <p:cNvSpPr/>
          <p:nvPr/>
        </p:nvSpPr>
        <p:spPr>
          <a:xfrm>
            <a:off x="330204" y="3998943"/>
            <a:ext cx="85980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36"/>
          <p:cNvSpPr/>
          <p:nvPr/>
        </p:nvSpPr>
        <p:spPr>
          <a:xfrm>
            <a:off x="330204" y="5394927"/>
            <a:ext cx="8534400" cy="8679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63" name="Google Shape;463;p36"/>
          <p:cNvCxnSpPr>
            <a:stCxn id="452" idx="3"/>
            <a:endCxn id="453" idx="1"/>
          </p:cNvCxnSpPr>
          <p:nvPr/>
        </p:nvCxnSpPr>
        <p:spPr>
          <a:xfrm>
            <a:off x="2517675" y="3083577"/>
            <a:ext cx="892200" cy="0"/>
          </a:xfrm>
          <a:prstGeom prst="straightConnector1">
            <a:avLst/>
          </a:prstGeom>
          <a:noFill/>
          <a:ln w="9525" cap="flat" cmpd="sng">
            <a:solidFill>
              <a:srgbClr val="009BDF"/>
            </a:solidFill>
            <a:prstDash val="solid"/>
            <a:round/>
            <a:headEnd type="none" w="sm" len="sm"/>
            <a:tailEnd type="triangle" w="med" len="med"/>
          </a:ln>
        </p:spPr>
      </p:cxnSp>
      <p:cxnSp>
        <p:nvCxnSpPr>
          <p:cNvPr id="464" name="Google Shape;464;p36"/>
          <p:cNvCxnSpPr/>
          <p:nvPr/>
        </p:nvCxnSpPr>
        <p:spPr>
          <a:xfrm>
            <a:off x="5022850" y="3096227"/>
            <a:ext cx="892200" cy="0"/>
          </a:xfrm>
          <a:prstGeom prst="straightConnector1">
            <a:avLst/>
          </a:prstGeom>
          <a:noFill/>
          <a:ln w="9525" cap="flat" cmpd="sng">
            <a:solidFill>
              <a:srgbClr val="009BDF"/>
            </a:solidFill>
            <a:prstDash val="solid"/>
            <a:round/>
            <a:headEnd type="none" w="sm" len="sm"/>
            <a:tailEnd type="triangle" w="med" len="med"/>
          </a:ln>
        </p:spPr>
      </p:cxnSp>
      <p:sp>
        <p:nvSpPr>
          <p:cNvPr id="465" name="Google Shape;465;p36"/>
          <p:cNvSpPr/>
          <p:nvPr/>
        </p:nvSpPr>
        <p:spPr>
          <a:xfrm flipH="1">
            <a:off x="3835400" y="3585177"/>
            <a:ext cx="762000" cy="3942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6" name="Google Shape;466;p36"/>
          <p:cNvSpPr/>
          <p:nvPr/>
        </p:nvSpPr>
        <p:spPr>
          <a:xfrm flipH="1">
            <a:off x="3143250" y="4983828"/>
            <a:ext cx="762000" cy="4068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7" name="Google Shape;467;p36"/>
          <p:cNvSpPr/>
          <p:nvPr/>
        </p:nvSpPr>
        <p:spPr>
          <a:xfrm flipH="1">
            <a:off x="5499100" y="4966175"/>
            <a:ext cx="762000" cy="4245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8" name="Google Shape;468;p36"/>
          <p:cNvSpPr/>
          <p:nvPr/>
        </p:nvSpPr>
        <p:spPr>
          <a:xfrm flipH="1">
            <a:off x="7648575" y="4978621"/>
            <a:ext cx="762000" cy="4119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36"/>
          <p:cNvSpPr/>
          <p:nvPr/>
        </p:nvSpPr>
        <p:spPr>
          <a:xfrm flipH="1">
            <a:off x="927102" y="4980272"/>
            <a:ext cx="762000" cy="4104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0" name="Google Shape;470;p36"/>
          <p:cNvSpPr/>
          <p:nvPr/>
        </p:nvSpPr>
        <p:spPr>
          <a:xfrm>
            <a:off x="551930"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Statistical / mathematical modelling</a:t>
            </a:r>
            <a:endParaRPr/>
          </a:p>
        </p:txBody>
      </p:sp>
      <p:sp>
        <p:nvSpPr>
          <p:cNvPr id="471" name="Google Shape;471;p36"/>
          <p:cNvSpPr/>
          <p:nvPr/>
        </p:nvSpPr>
        <p:spPr>
          <a:xfrm>
            <a:off x="3446673" y="5522943"/>
            <a:ext cx="23199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Visualisation</a:t>
            </a:r>
            <a:endParaRPr/>
          </a:p>
        </p:txBody>
      </p:sp>
      <p:sp>
        <p:nvSpPr>
          <p:cNvPr id="472" name="Google Shape;472;p36"/>
          <p:cNvSpPr/>
          <p:nvPr/>
        </p:nvSpPr>
        <p:spPr>
          <a:xfrm>
            <a:off x="2517774" y="1168145"/>
            <a:ext cx="64104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36"/>
          <p:cNvSpPr/>
          <p:nvPr/>
        </p:nvSpPr>
        <p:spPr>
          <a:xfrm>
            <a:off x="4893833"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Library preparation</a:t>
            </a:r>
            <a:endParaRPr/>
          </a:p>
        </p:txBody>
      </p:sp>
      <p:sp>
        <p:nvSpPr>
          <p:cNvPr id="474" name="Google Shape;474;p36"/>
          <p:cNvSpPr/>
          <p:nvPr/>
        </p:nvSpPr>
        <p:spPr>
          <a:xfrm>
            <a:off x="7060142" y="1348289"/>
            <a:ext cx="1714500" cy="597000"/>
          </a:xfrm>
          <a:prstGeom prst="roundRect">
            <a:avLst>
              <a:gd name="adj" fmla="val 16667"/>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Sequencing</a:t>
            </a:r>
            <a:endParaRPr/>
          </a:p>
        </p:txBody>
      </p:sp>
      <p:sp>
        <p:nvSpPr>
          <p:cNvPr id="475" name="Google Shape;475;p36"/>
          <p:cNvSpPr/>
          <p:nvPr/>
        </p:nvSpPr>
        <p:spPr>
          <a:xfrm flipH="1">
            <a:off x="3835400" y="2133344"/>
            <a:ext cx="762000" cy="459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76" name="Google Shape;476;p36"/>
          <p:cNvCxnSpPr>
            <a:stCxn id="473" idx="3"/>
            <a:endCxn id="474" idx="1"/>
          </p:cNvCxnSpPr>
          <p:nvPr/>
        </p:nvCxnSpPr>
        <p:spPr>
          <a:xfrm>
            <a:off x="6608333"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477" name="Google Shape;477;p36"/>
          <p:cNvSpPr txBox="1"/>
          <p:nvPr/>
        </p:nvSpPr>
        <p:spPr>
          <a:xfrm>
            <a:off x="2458282" y="115561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E</a:t>
            </a:r>
            <a:endParaRPr/>
          </a:p>
        </p:txBody>
      </p:sp>
      <p:sp>
        <p:nvSpPr>
          <p:cNvPr id="478" name="Google Shape;478;p36"/>
          <p:cNvSpPr txBox="1"/>
          <p:nvPr/>
        </p:nvSpPr>
        <p:spPr>
          <a:xfrm>
            <a:off x="298989" y="2583027"/>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P1</a:t>
            </a:r>
            <a:endParaRPr/>
          </a:p>
        </p:txBody>
      </p:sp>
      <p:sp>
        <p:nvSpPr>
          <p:cNvPr id="479" name="Google Shape;479;p36"/>
          <p:cNvSpPr txBox="1"/>
          <p:nvPr/>
        </p:nvSpPr>
        <p:spPr>
          <a:xfrm>
            <a:off x="297930" y="3979258"/>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P2</a:t>
            </a:r>
            <a:endParaRPr/>
          </a:p>
        </p:txBody>
      </p:sp>
      <p:sp>
        <p:nvSpPr>
          <p:cNvPr id="480" name="Google Shape;480;p36"/>
          <p:cNvSpPr txBox="1"/>
          <p:nvPr/>
        </p:nvSpPr>
        <p:spPr>
          <a:xfrm>
            <a:off x="271676" y="537548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A</a:t>
            </a:r>
            <a:endParaRPr/>
          </a:p>
        </p:txBody>
      </p:sp>
      <p:sp>
        <p:nvSpPr>
          <p:cNvPr id="481" name="Google Shape;481;p36"/>
          <p:cNvSpPr/>
          <p:nvPr/>
        </p:nvSpPr>
        <p:spPr>
          <a:xfrm>
            <a:off x="2727525"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Experimental design</a:t>
            </a:r>
            <a:endParaRPr/>
          </a:p>
        </p:txBody>
      </p:sp>
      <p:cxnSp>
        <p:nvCxnSpPr>
          <p:cNvPr id="482" name="Google Shape;482;p36"/>
          <p:cNvCxnSpPr>
            <a:stCxn id="481" idx="3"/>
            <a:endCxn id="473" idx="1"/>
          </p:cNvCxnSpPr>
          <p:nvPr/>
        </p:nvCxnSpPr>
        <p:spPr>
          <a:xfrm>
            <a:off x="4442025"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483" name="Google Shape;483;p36"/>
          <p:cNvSpPr/>
          <p:nvPr/>
        </p:nvSpPr>
        <p:spPr>
          <a:xfrm>
            <a:off x="216962" y="1168146"/>
            <a:ext cx="1714500" cy="9651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Biological question</a:t>
            </a:r>
            <a:endParaRPr/>
          </a:p>
        </p:txBody>
      </p:sp>
      <p:cxnSp>
        <p:nvCxnSpPr>
          <p:cNvPr id="484" name="Google Shape;484;p36"/>
          <p:cNvCxnSpPr>
            <a:stCxn id="483" idx="3"/>
            <a:endCxn id="472" idx="1"/>
          </p:cNvCxnSpPr>
          <p:nvPr/>
        </p:nvCxnSpPr>
        <p:spPr>
          <a:xfrm>
            <a:off x="1931462" y="1650696"/>
            <a:ext cx="586200" cy="0"/>
          </a:xfrm>
          <a:prstGeom prst="straightConnector1">
            <a:avLst/>
          </a:prstGeom>
          <a:noFill/>
          <a:ln w="9525" cap="flat" cmpd="sng">
            <a:solidFill>
              <a:srgbClr val="009BDF"/>
            </a:solidFill>
            <a:prstDash val="solid"/>
            <a:round/>
            <a:headEnd type="none" w="sm" len="sm"/>
            <a:tailEnd type="triangle" w="med" len="med"/>
          </a:ln>
        </p:spPr>
      </p:cxnSp>
      <p:sp>
        <p:nvSpPr>
          <p:cNvPr id="485" name="Google Shape;485;p36"/>
          <p:cNvSpPr/>
          <p:nvPr/>
        </p:nvSpPr>
        <p:spPr>
          <a:xfrm rot="-5400000" flipH="1">
            <a:off x="1854626" y="1384429"/>
            <a:ext cx="762000" cy="564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6" name="Google Shape;486;p36"/>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487" name="Google Shape;487;p36"/>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50F22-D762-6441-8B13-62C3D9587783}"/>
              </a:ext>
            </a:extLst>
          </p:cNvPr>
          <p:cNvSpPr>
            <a:spLocks noGrp="1"/>
          </p:cNvSpPr>
          <p:nvPr>
            <p:ph type="title"/>
          </p:nvPr>
        </p:nvSpPr>
        <p:spPr/>
        <p:txBody>
          <a:bodyPr/>
          <a:lstStyle/>
          <a:p>
            <a:r>
              <a:rPr lang="en-GB" dirty="0" err="1"/>
              <a:t>Télécharger</a:t>
            </a:r>
            <a:r>
              <a:rPr lang="en-GB" dirty="0"/>
              <a:t> le support TD</a:t>
            </a:r>
          </a:p>
        </p:txBody>
      </p:sp>
      <p:sp>
        <p:nvSpPr>
          <p:cNvPr id="3" name="Espace réservé du texte 2">
            <a:extLst>
              <a:ext uri="{FF2B5EF4-FFF2-40B4-BE49-F238E27FC236}">
                <a16:creationId xmlns:a16="http://schemas.microsoft.com/office/drawing/2014/main" id="{F76C4422-7E09-BE44-A404-E27B0319D8F8}"/>
              </a:ext>
            </a:extLst>
          </p:cNvPr>
          <p:cNvSpPr>
            <a:spLocks noGrp="1"/>
          </p:cNvSpPr>
          <p:nvPr>
            <p:ph type="body" idx="1"/>
          </p:nvPr>
        </p:nvSpPr>
        <p:spPr>
          <a:xfrm>
            <a:off x="1255357" y="2844420"/>
            <a:ext cx="6633286" cy="592666"/>
          </a:xfrm>
        </p:spPr>
        <p:txBody>
          <a:bodyPr/>
          <a:lstStyle/>
          <a:p>
            <a:pPr marL="101600" indent="0">
              <a:buNone/>
            </a:pPr>
            <a:r>
              <a:rPr lang="en-GB" sz="3200" dirty="0">
                <a:hlinkClick r:id="rId3"/>
              </a:rPr>
              <a:t>https://tinyurl.com/NGSClass2021</a:t>
            </a:r>
            <a:r>
              <a:rPr lang="en-GB" sz="3200" dirty="0"/>
              <a:t> </a:t>
            </a:r>
          </a:p>
        </p:txBody>
      </p:sp>
      <p:sp>
        <p:nvSpPr>
          <p:cNvPr id="4" name="Espace réservé du numéro de diapositive 3">
            <a:extLst>
              <a:ext uri="{FF2B5EF4-FFF2-40B4-BE49-F238E27FC236}">
                <a16:creationId xmlns:a16="http://schemas.microsoft.com/office/drawing/2014/main" id="{2BF30FE5-D3C4-C04E-924B-33B3B87004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a:t>
            </a:fld>
            <a:endParaRPr lang="fr-FR"/>
          </a:p>
        </p:txBody>
      </p:sp>
    </p:spTree>
    <p:extLst>
      <p:ext uri="{BB962C8B-B14F-4D97-AF65-F5344CB8AC3E}">
        <p14:creationId xmlns:p14="http://schemas.microsoft.com/office/powerpoint/2010/main" val="4050728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7"/>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Données brutes: fastq files (.fastq ou .fq)</a:t>
            </a:r>
            <a:endParaRPr/>
          </a:p>
        </p:txBody>
      </p:sp>
      <p:sp>
        <p:nvSpPr>
          <p:cNvPr id="493" name="Google Shape;493;p37"/>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30</a:t>
            </a:fld>
            <a:endParaRPr/>
          </a:p>
        </p:txBody>
      </p:sp>
      <p:sp>
        <p:nvSpPr>
          <p:cNvPr id="494" name="Google Shape;494;p37"/>
          <p:cNvSpPr/>
          <p:nvPr/>
        </p:nvSpPr>
        <p:spPr>
          <a:xfrm>
            <a:off x="330199" y="1661466"/>
            <a:ext cx="4990464" cy="1427220"/>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6" name="Google Shape;496;p37"/>
          <p:cNvSpPr txBox="1"/>
          <p:nvPr/>
        </p:nvSpPr>
        <p:spPr>
          <a:xfrm>
            <a:off x="330200" y="1693039"/>
            <a:ext cx="49905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@SRR064166.142 HWI-EAS229_104:7:1:1:510 length=37/1</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GCAAAATGGATCCGTAACTTCGGGAAAAGGATTGGCT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BB@?4@B@BAB@6@?B6AB@;)&gt;*3/:2BB4B#####</a:t>
            </a:r>
            <a:endParaRPr/>
          </a:p>
        </p:txBody>
      </p:sp>
      <p:sp>
        <p:nvSpPr>
          <p:cNvPr id="497" name="Google Shape;497;p37"/>
          <p:cNvSpPr/>
          <p:nvPr/>
        </p:nvSpPr>
        <p:spPr>
          <a:xfrm>
            <a:off x="5542918" y="1270000"/>
            <a:ext cx="3467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a:solidFill>
                  <a:schemeClr val="dk1"/>
                </a:solidFill>
                <a:latin typeface="Calibri"/>
                <a:ea typeface="Calibri"/>
                <a:cs typeface="Calibri"/>
                <a:sym typeface="Calibri"/>
              </a:rPr>
              <a:t>Single-end (SE): </a:t>
            </a:r>
            <a:r>
              <a:rPr lang="fr-FR" sz="1800">
                <a:solidFill>
                  <a:srgbClr val="333333"/>
                </a:solidFill>
                <a:latin typeface="Calibri"/>
                <a:ea typeface="Calibri"/>
                <a:cs typeface="Calibri"/>
                <a:sym typeface="Calibri"/>
              </a:rPr>
              <a:t>from each cDNA fragment only one end is read </a:t>
            </a:r>
            <a:endParaRPr sz="1800">
              <a:solidFill>
                <a:schemeClr val="dk1"/>
              </a:solidFill>
              <a:latin typeface="Arial"/>
              <a:ea typeface="Arial"/>
              <a:cs typeface="Arial"/>
              <a:sym typeface="Arial"/>
            </a:endParaRPr>
          </a:p>
        </p:txBody>
      </p:sp>
      <p:pic>
        <p:nvPicPr>
          <p:cNvPr id="498" name="Google Shape;498;p37" descr="page22image2082958688"/>
          <p:cNvPicPr preferRelativeResize="0"/>
          <p:nvPr/>
        </p:nvPicPr>
        <p:blipFill rotWithShape="1">
          <a:blip r:embed="rId3">
            <a:alphaModFix/>
          </a:blip>
          <a:srcRect/>
          <a:stretch/>
        </p:blipFill>
        <p:spPr>
          <a:xfrm>
            <a:off x="5753050" y="1916331"/>
            <a:ext cx="2908350" cy="1172358"/>
          </a:xfrm>
          <a:prstGeom prst="rect">
            <a:avLst/>
          </a:prstGeom>
          <a:noFill/>
          <a:ln>
            <a:noFill/>
          </a:ln>
        </p:spPr>
      </p:pic>
      <p:sp>
        <p:nvSpPr>
          <p:cNvPr id="499" name="Google Shape;499;p37"/>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500" name="Google Shape;500;p37"/>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
        <p:nvSpPr>
          <p:cNvPr id="11" name="ZoneTexte 10">
            <a:extLst>
              <a:ext uri="{FF2B5EF4-FFF2-40B4-BE49-F238E27FC236}">
                <a16:creationId xmlns:a16="http://schemas.microsoft.com/office/drawing/2014/main" id="{6A746C0B-7679-014F-9D2F-AC0EE20271ED}"/>
              </a:ext>
            </a:extLst>
          </p:cNvPr>
          <p:cNvSpPr txBox="1"/>
          <p:nvPr/>
        </p:nvSpPr>
        <p:spPr>
          <a:xfrm>
            <a:off x="257717" y="1366899"/>
            <a:ext cx="1237785" cy="307777"/>
          </a:xfrm>
          <a:prstGeom prst="rect">
            <a:avLst/>
          </a:prstGeom>
          <a:noFill/>
        </p:spPr>
        <p:txBody>
          <a:bodyPr wrap="square" rtlCol="0">
            <a:spAutoFit/>
          </a:bodyPr>
          <a:lstStyle/>
          <a:p>
            <a:r>
              <a:rPr lang="en-GB" dirty="0" err="1"/>
              <a:t>reads.fastq</a:t>
            </a:r>
            <a:endParaRPr lang="en-GB"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8"/>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31</a:t>
            </a:fld>
            <a:endParaRPr/>
          </a:p>
        </p:txBody>
      </p:sp>
      <p:sp>
        <p:nvSpPr>
          <p:cNvPr id="506" name="Google Shape;506;p38"/>
          <p:cNvSpPr/>
          <p:nvPr/>
        </p:nvSpPr>
        <p:spPr>
          <a:xfrm>
            <a:off x="330199" y="1661466"/>
            <a:ext cx="4990464" cy="1427220"/>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38"/>
          <p:cNvSpPr txBox="1"/>
          <p:nvPr/>
        </p:nvSpPr>
        <p:spPr>
          <a:xfrm>
            <a:off x="330200" y="1693039"/>
            <a:ext cx="49905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@SRR064166.142 HWI-EAS229_104:7:1:1:510 length=37/1</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GCAAAATGGATCCGTAACTTCGGGAAAAGGATTGGCT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BB@?4@B@BAB@6@?B6AB@;)&gt;*3/:2BB4B#####</a:t>
            </a:r>
            <a:endParaRPr/>
          </a:p>
        </p:txBody>
      </p:sp>
      <p:sp>
        <p:nvSpPr>
          <p:cNvPr id="508" name="Google Shape;508;p38"/>
          <p:cNvSpPr/>
          <p:nvPr/>
        </p:nvSpPr>
        <p:spPr>
          <a:xfrm>
            <a:off x="5542918" y="1270000"/>
            <a:ext cx="3467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a:solidFill>
                  <a:schemeClr val="dk1"/>
                </a:solidFill>
                <a:latin typeface="Calibri"/>
                <a:ea typeface="Calibri"/>
                <a:cs typeface="Calibri"/>
                <a:sym typeface="Calibri"/>
              </a:rPr>
              <a:t>Single-end (SE): </a:t>
            </a:r>
            <a:r>
              <a:rPr lang="fr-FR" sz="1800">
                <a:solidFill>
                  <a:srgbClr val="333333"/>
                </a:solidFill>
                <a:latin typeface="Calibri"/>
                <a:ea typeface="Calibri"/>
                <a:cs typeface="Calibri"/>
                <a:sym typeface="Calibri"/>
              </a:rPr>
              <a:t>from each cDNA fragment only one end is read </a:t>
            </a:r>
            <a:endParaRPr sz="1800">
              <a:solidFill>
                <a:schemeClr val="dk1"/>
              </a:solidFill>
              <a:latin typeface="Arial"/>
              <a:ea typeface="Arial"/>
              <a:cs typeface="Arial"/>
              <a:sym typeface="Arial"/>
            </a:endParaRPr>
          </a:p>
        </p:txBody>
      </p:sp>
      <p:pic>
        <p:nvPicPr>
          <p:cNvPr id="509" name="Google Shape;509;p38" descr="page22image2082958688"/>
          <p:cNvPicPr preferRelativeResize="0"/>
          <p:nvPr/>
        </p:nvPicPr>
        <p:blipFill rotWithShape="1">
          <a:blip r:embed="rId3">
            <a:alphaModFix/>
          </a:blip>
          <a:srcRect/>
          <a:stretch/>
        </p:blipFill>
        <p:spPr>
          <a:xfrm>
            <a:off x="5753050" y="1916331"/>
            <a:ext cx="2908350" cy="1172358"/>
          </a:xfrm>
          <a:prstGeom prst="rect">
            <a:avLst/>
          </a:prstGeom>
          <a:noFill/>
          <a:ln>
            <a:noFill/>
          </a:ln>
        </p:spPr>
      </p:pic>
      <p:sp>
        <p:nvSpPr>
          <p:cNvPr id="510" name="Google Shape;510;p38"/>
          <p:cNvSpPr/>
          <p:nvPr/>
        </p:nvSpPr>
        <p:spPr>
          <a:xfrm>
            <a:off x="330199" y="3569639"/>
            <a:ext cx="4990464" cy="2354346"/>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1" name="Google Shape;511;p38"/>
          <p:cNvSpPr txBox="1"/>
          <p:nvPr/>
        </p:nvSpPr>
        <p:spPr>
          <a:xfrm>
            <a:off x="330199" y="3602476"/>
            <a:ext cx="5089800" cy="18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@SRR064166.152 HWI-EAS229_104:7:1:1:1001 length=37/1</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GTTTAAGCATATCAATAAGCGGAGGAACAGACACTAA</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BBCB&gt;ACBABCCCA;BB5)&gt;C5,.B6&lt;1&gt;C&lt;1&lt;6?CC</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@SRR064166.152 HWI-EAS229_104:7:1:1:1001 length=37/2</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CGACTTCCCTTGCCTACATTGTTCCATCGACCAGAGG</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BBCBBCABBBBBBBCA=BAA&lt;AC=;@CA;?BB@5&gt;##</a:t>
            </a:r>
            <a:endParaRPr/>
          </a:p>
        </p:txBody>
      </p:sp>
      <p:sp>
        <p:nvSpPr>
          <p:cNvPr id="512" name="Google Shape;512;p38"/>
          <p:cNvSpPr/>
          <p:nvPr/>
        </p:nvSpPr>
        <p:spPr>
          <a:xfrm>
            <a:off x="5643030" y="3743727"/>
            <a:ext cx="34509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a:solidFill>
                  <a:schemeClr val="dk1"/>
                </a:solidFill>
                <a:latin typeface="Calibri"/>
                <a:ea typeface="Calibri"/>
                <a:cs typeface="Calibri"/>
                <a:sym typeface="Calibri"/>
              </a:rPr>
              <a:t>Paired-end (PE): </a:t>
            </a:r>
            <a:r>
              <a:rPr lang="fr-FR" sz="1800">
                <a:solidFill>
                  <a:srgbClr val="333333"/>
                </a:solidFill>
                <a:latin typeface="Calibri"/>
                <a:ea typeface="Calibri"/>
                <a:cs typeface="Calibri"/>
                <a:sym typeface="Calibri"/>
              </a:rPr>
              <a:t>the cDNA fragment is read from both ends </a:t>
            </a:r>
            <a:endParaRPr sz="1800">
              <a:solidFill>
                <a:schemeClr val="dk1"/>
              </a:solidFill>
              <a:latin typeface="Arial"/>
              <a:ea typeface="Arial"/>
              <a:cs typeface="Arial"/>
              <a:sym typeface="Arial"/>
            </a:endParaRPr>
          </a:p>
        </p:txBody>
      </p:sp>
      <p:pic>
        <p:nvPicPr>
          <p:cNvPr id="513" name="Google Shape;513;p38" descr="page22image1996360848"/>
          <p:cNvPicPr preferRelativeResize="0"/>
          <p:nvPr/>
        </p:nvPicPr>
        <p:blipFill rotWithShape="1">
          <a:blip r:embed="rId4">
            <a:alphaModFix/>
          </a:blip>
          <a:srcRect/>
          <a:stretch/>
        </p:blipFill>
        <p:spPr>
          <a:xfrm>
            <a:off x="5643030" y="4443835"/>
            <a:ext cx="3296282" cy="1206534"/>
          </a:xfrm>
          <a:prstGeom prst="rect">
            <a:avLst/>
          </a:prstGeom>
          <a:noFill/>
          <a:ln>
            <a:noFill/>
          </a:ln>
        </p:spPr>
      </p:pic>
      <p:sp>
        <p:nvSpPr>
          <p:cNvPr id="514" name="Google Shape;514;p38"/>
          <p:cNvSpPr/>
          <p:nvPr/>
        </p:nvSpPr>
        <p:spPr>
          <a:xfrm>
            <a:off x="5105400" y="3569639"/>
            <a:ext cx="215400" cy="380100"/>
          </a:xfrm>
          <a:prstGeom prst="rect">
            <a:avLst/>
          </a:prstGeom>
          <a:solidFill>
            <a:srgbClr val="E9E348">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8"/>
          <p:cNvSpPr/>
          <p:nvPr/>
        </p:nvSpPr>
        <p:spPr>
          <a:xfrm>
            <a:off x="5105400" y="4441807"/>
            <a:ext cx="215400" cy="380100"/>
          </a:xfrm>
          <a:prstGeom prst="rect">
            <a:avLst/>
          </a:prstGeom>
          <a:solidFill>
            <a:srgbClr val="E9E348">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8"/>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Données brutes: fastq files (.fastq ou .fq)</a:t>
            </a:r>
            <a:endParaRPr/>
          </a:p>
        </p:txBody>
      </p:sp>
      <p:sp>
        <p:nvSpPr>
          <p:cNvPr id="517" name="Google Shape;517;p38"/>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518" name="Google Shape;518;p38"/>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
        <p:nvSpPr>
          <p:cNvPr id="16" name="ZoneTexte 15">
            <a:extLst>
              <a:ext uri="{FF2B5EF4-FFF2-40B4-BE49-F238E27FC236}">
                <a16:creationId xmlns:a16="http://schemas.microsoft.com/office/drawing/2014/main" id="{E58CE41B-5D40-6747-A252-6743DC6C160A}"/>
              </a:ext>
            </a:extLst>
          </p:cNvPr>
          <p:cNvSpPr txBox="1"/>
          <p:nvPr/>
        </p:nvSpPr>
        <p:spPr>
          <a:xfrm>
            <a:off x="257717" y="1366899"/>
            <a:ext cx="1237785" cy="307777"/>
          </a:xfrm>
          <a:prstGeom prst="rect">
            <a:avLst/>
          </a:prstGeom>
          <a:noFill/>
        </p:spPr>
        <p:txBody>
          <a:bodyPr wrap="square" rtlCol="0">
            <a:spAutoFit/>
          </a:bodyPr>
          <a:lstStyle/>
          <a:p>
            <a:r>
              <a:rPr lang="en-GB" dirty="0" err="1"/>
              <a:t>reads.fastq</a:t>
            </a:r>
            <a:endParaRPr lang="en-GB" dirty="0"/>
          </a:p>
        </p:txBody>
      </p:sp>
      <p:sp>
        <p:nvSpPr>
          <p:cNvPr id="17" name="ZoneTexte 16">
            <a:extLst>
              <a:ext uri="{FF2B5EF4-FFF2-40B4-BE49-F238E27FC236}">
                <a16:creationId xmlns:a16="http://schemas.microsoft.com/office/drawing/2014/main" id="{D9095923-2B35-6D49-B53E-897BA28FC249}"/>
              </a:ext>
            </a:extLst>
          </p:cNvPr>
          <p:cNvSpPr txBox="1"/>
          <p:nvPr/>
        </p:nvSpPr>
        <p:spPr>
          <a:xfrm>
            <a:off x="257717" y="3271684"/>
            <a:ext cx="1237785" cy="523220"/>
          </a:xfrm>
          <a:prstGeom prst="rect">
            <a:avLst/>
          </a:prstGeom>
          <a:noFill/>
        </p:spPr>
        <p:txBody>
          <a:bodyPr wrap="square" rtlCol="0">
            <a:spAutoFit/>
          </a:bodyPr>
          <a:lstStyle/>
          <a:p>
            <a:r>
              <a:rPr lang="en-GB" dirty="0" err="1"/>
              <a:t>Reads_PE.fastq</a:t>
            </a:r>
            <a:endParaRPr lang="en-GB"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8"/>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32</a:t>
            </a:fld>
            <a:endParaRPr/>
          </a:p>
        </p:txBody>
      </p:sp>
      <p:sp>
        <p:nvSpPr>
          <p:cNvPr id="506" name="Google Shape;506;p38"/>
          <p:cNvSpPr/>
          <p:nvPr/>
        </p:nvSpPr>
        <p:spPr>
          <a:xfrm>
            <a:off x="330199" y="1661466"/>
            <a:ext cx="4990464" cy="1427220"/>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38"/>
          <p:cNvSpPr txBox="1"/>
          <p:nvPr/>
        </p:nvSpPr>
        <p:spPr>
          <a:xfrm>
            <a:off x="330200" y="1693039"/>
            <a:ext cx="49905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@SRR064166.142 HWI-EAS229_104:7:1:1:510 length=37/1</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GCAAAATGGATCCGTAACTTCGGGAAAAGGATTGGCT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BB@?4@B@BAB@6@?B6AB@;)&gt;*3/:2BB4B#####</a:t>
            </a:r>
            <a:endParaRPr/>
          </a:p>
        </p:txBody>
      </p:sp>
      <p:sp>
        <p:nvSpPr>
          <p:cNvPr id="508" name="Google Shape;508;p38"/>
          <p:cNvSpPr/>
          <p:nvPr/>
        </p:nvSpPr>
        <p:spPr>
          <a:xfrm>
            <a:off x="5542918" y="1270000"/>
            <a:ext cx="3467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a:solidFill>
                  <a:schemeClr val="dk1"/>
                </a:solidFill>
                <a:latin typeface="Calibri"/>
                <a:ea typeface="Calibri"/>
                <a:cs typeface="Calibri"/>
                <a:sym typeface="Calibri"/>
              </a:rPr>
              <a:t>Single-end (SE): </a:t>
            </a:r>
            <a:r>
              <a:rPr lang="fr-FR" sz="1800">
                <a:solidFill>
                  <a:srgbClr val="333333"/>
                </a:solidFill>
                <a:latin typeface="Calibri"/>
                <a:ea typeface="Calibri"/>
                <a:cs typeface="Calibri"/>
                <a:sym typeface="Calibri"/>
              </a:rPr>
              <a:t>from each cDNA fragment only one end is read </a:t>
            </a:r>
            <a:endParaRPr sz="1800">
              <a:solidFill>
                <a:schemeClr val="dk1"/>
              </a:solidFill>
              <a:latin typeface="Arial"/>
              <a:ea typeface="Arial"/>
              <a:cs typeface="Arial"/>
              <a:sym typeface="Arial"/>
            </a:endParaRPr>
          </a:p>
        </p:txBody>
      </p:sp>
      <p:pic>
        <p:nvPicPr>
          <p:cNvPr id="509" name="Google Shape;509;p38" descr="page22image2082958688"/>
          <p:cNvPicPr preferRelativeResize="0"/>
          <p:nvPr/>
        </p:nvPicPr>
        <p:blipFill rotWithShape="1">
          <a:blip r:embed="rId3">
            <a:alphaModFix/>
          </a:blip>
          <a:srcRect/>
          <a:stretch/>
        </p:blipFill>
        <p:spPr>
          <a:xfrm>
            <a:off x="5753050" y="1916331"/>
            <a:ext cx="2908350" cy="1172358"/>
          </a:xfrm>
          <a:prstGeom prst="rect">
            <a:avLst/>
          </a:prstGeom>
          <a:noFill/>
          <a:ln>
            <a:noFill/>
          </a:ln>
        </p:spPr>
      </p:pic>
      <p:sp>
        <p:nvSpPr>
          <p:cNvPr id="510" name="Google Shape;510;p38"/>
          <p:cNvSpPr/>
          <p:nvPr/>
        </p:nvSpPr>
        <p:spPr>
          <a:xfrm>
            <a:off x="330199" y="3569639"/>
            <a:ext cx="4990464" cy="1218955"/>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1" name="Google Shape;511;p38"/>
          <p:cNvSpPr txBox="1"/>
          <p:nvPr/>
        </p:nvSpPr>
        <p:spPr>
          <a:xfrm>
            <a:off x="330199" y="3602476"/>
            <a:ext cx="5089800" cy="18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dirty="0">
                <a:solidFill>
                  <a:schemeClr val="dk1"/>
                </a:solidFill>
                <a:latin typeface="Arial"/>
                <a:ea typeface="Arial"/>
                <a:cs typeface="Arial"/>
                <a:sym typeface="Arial"/>
              </a:rPr>
              <a:t>@SRR064166.152 HWI-EAS229_104:7:1:1:1001 </a:t>
            </a:r>
            <a:r>
              <a:rPr lang="fr-FR" sz="1400" dirty="0" err="1">
                <a:solidFill>
                  <a:schemeClr val="dk1"/>
                </a:solidFill>
                <a:latin typeface="Arial"/>
                <a:ea typeface="Arial"/>
                <a:cs typeface="Arial"/>
                <a:sym typeface="Arial"/>
              </a:rPr>
              <a:t>length</a:t>
            </a:r>
            <a:r>
              <a:rPr lang="fr-FR" sz="1400" dirty="0">
                <a:solidFill>
                  <a:schemeClr val="dk1"/>
                </a:solidFill>
                <a:latin typeface="Arial"/>
                <a:ea typeface="Arial"/>
                <a:cs typeface="Arial"/>
                <a:sym typeface="Arial"/>
              </a:rPr>
              <a:t>=37</a:t>
            </a:r>
            <a:endParaRPr dirty="0"/>
          </a:p>
          <a:p>
            <a:pPr marL="0" marR="0" lvl="0" indent="0" algn="l" rtl="0">
              <a:spcBef>
                <a:spcPts val="0"/>
              </a:spcBef>
              <a:spcAft>
                <a:spcPts val="0"/>
              </a:spcAft>
              <a:buNone/>
            </a:pPr>
            <a:r>
              <a:rPr lang="fr-FR" sz="1400" dirty="0">
                <a:solidFill>
                  <a:schemeClr val="dk1"/>
                </a:solidFill>
                <a:latin typeface="Arial"/>
                <a:ea typeface="Arial"/>
                <a:cs typeface="Arial"/>
                <a:sym typeface="Arial"/>
              </a:rPr>
              <a:t>GTTTAAGCATATCAATAAGCGGAGGAACAGACACTAA</a:t>
            </a:r>
            <a:endParaRPr dirty="0"/>
          </a:p>
          <a:p>
            <a:pPr marL="0" marR="0" lvl="0" indent="0" algn="l" rtl="0">
              <a:spcBef>
                <a:spcPts val="0"/>
              </a:spcBef>
              <a:spcAft>
                <a:spcPts val="0"/>
              </a:spcAft>
              <a:buNone/>
            </a:pPr>
            <a:r>
              <a:rPr lang="fr-FR" sz="1400" dirty="0">
                <a:solidFill>
                  <a:schemeClr val="dk1"/>
                </a:solidFill>
                <a:latin typeface="Arial"/>
                <a:ea typeface="Arial"/>
                <a:cs typeface="Arial"/>
                <a:sym typeface="Arial"/>
              </a:rPr>
              <a:t>+</a:t>
            </a:r>
            <a:endParaRPr dirty="0"/>
          </a:p>
          <a:p>
            <a:pPr marL="0" marR="0" lvl="0" indent="0" algn="l" rtl="0">
              <a:spcBef>
                <a:spcPts val="0"/>
              </a:spcBef>
              <a:spcAft>
                <a:spcPts val="0"/>
              </a:spcAft>
              <a:buNone/>
            </a:pPr>
            <a:r>
              <a:rPr lang="fr-FR" sz="1400" dirty="0">
                <a:solidFill>
                  <a:schemeClr val="dk1"/>
                </a:solidFill>
                <a:latin typeface="Arial"/>
                <a:ea typeface="Arial"/>
                <a:cs typeface="Arial"/>
                <a:sym typeface="Arial"/>
              </a:rPr>
              <a:t>BBCB&gt;ACBABCCCA;BB5)&gt;C5,.B6&lt;1&gt;C&lt;1&lt;6?CC</a:t>
            </a:r>
            <a:endParaRPr dirty="0"/>
          </a:p>
        </p:txBody>
      </p:sp>
      <p:sp>
        <p:nvSpPr>
          <p:cNvPr id="512" name="Google Shape;512;p38"/>
          <p:cNvSpPr/>
          <p:nvPr/>
        </p:nvSpPr>
        <p:spPr>
          <a:xfrm>
            <a:off x="5643030" y="3743727"/>
            <a:ext cx="34509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a:solidFill>
                  <a:schemeClr val="dk1"/>
                </a:solidFill>
                <a:latin typeface="Calibri"/>
                <a:ea typeface="Calibri"/>
                <a:cs typeface="Calibri"/>
                <a:sym typeface="Calibri"/>
              </a:rPr>
              <a:t>Paired-end (PE): </a:t>
            </a:r>
            <a:r>
              <a:rPr lang="fr-FR" sz="1800">
                <a:solidFill>
                  <a:srgbClr val="333333"/>
                </a:solidFill>
                <a:latin typeface="Calibri"/>
                <a:ea typeface="Calibri"/>
                <a:cs typeface="Calibri"/>
                <a:sym typeface="Calibri"/>
              </a:rPr>
              <a:t>the cDNA fragment is read from both ends </a:t>
            </a:r>
            <a:endParaRPr sz="1800">
              <a:solidFill>
                <a:schemeClr val="dk1"/>
              </a:solidFill>
              <a:latin typeface="Arial"/>
              <a:ea typeface="Arial"/>
              <a:cs typeface="Arial"/>
              <a:sym typeface="Arial"/>
            </a:endParaRPr>
          </a:p>
        </p:txBody>
      </p:sp>
      <p:pic>
        <p:nvPicPr>
          <p:cNvPr id="513" name="Google Shape;513;p38" descr="page22image1996360848"/>
          <p:cNvPicPr preferRelativeResize="0"/>
          <p:nvPr/>
        </p:nvPicPr>
        <p:blipFill rotWithShape="1">
          <a:blip r:embed="rId4">
            <a:alphaModFix/>
          </a:blip>
          <a:srcRect/>
          <a:stretch/>
        </p:blipFill>
        <p:spPr>
          <a:xfrm>
            <a:off x="5643030" y="4443835"/>
            <a:ext cx="3296282" cy="1206534"/>
          </a:xfrm>
          <a:prstGeom prst="rect">
            <a:avLst/>
          </a:prstGeom>
          <a:noFill/>
          <a:ln>
            <a:noFill/>
          </a:ln>
        </p:spPr>
      </p:pic>
      <p:sp>
        <p:nvSpPr>
          <p:cNvPr id="516" name="Google Shape;516;p38"/>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Données brutes: fastq files (.fastq ou .fq)</a:t>
            </a:r>
            <a:endParaRPr/>
          </a:p>
        </p:txBody>
      </p:sp>
      <p:sp>
        <p:nvSpPr>
          <p:cNvPr id="517" name="Google Shape;517;p38"/>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518" name="Google Shape;518;p38"/>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
        <p:nvSpPr>
          <p:cNvPr id="17" name="ZoneTexte 16">
            <a:extLst>
              <a:ext uri="{FF2B5EF4-FFF2-40B4-BE49-F238E27FC236}">
                <a16:creationId xmlns:a16="http://schemas.microsoft.com/office/drawing/2014/main" id="{23DECA2F-09A2-8F4D-B57F-E8879A865E3F}"/>
              </a:ext>
            </a:extLst>
          </p:cNvPr>
          <p:cNvSpPr txBox="1"/>
          <p:nvPr/>
        </p:nvSpPr>
        <p:spPr>
          <a:xfrm>
            <a:off x="324623" y="5034368"/>
            <a:ext cx="5151648" cy="954107"/>
          </a:xfrm>
          <a:prstGeom prst="rect">
            <a:avLst/>
          </a:prstGeom>
          <a:noFill/>
        </p:spPr>
        <p:txBody>
          <a:bodyPr wrap="square">
            <a:spAutoFit/>
          </a:bodyPr>
          <a:lstStyle/>
          <a:p>
            <a:pPr marL="0" marR="0" lvl="0" indent="0" algn="l" rtl="0">
              <a:spcBef>
                <a:spcPts val="0"/>
              </a:spcBef>
              <a:spcAft>
                <a:spcPts val="0"/>
              </a:spcAft>
              <a:buNone/>
            </a:pPr>
            <a:r>
              <a:rPr lang="fr-FR" sz="1400" dirty="0">
                <a:solidFill>
                  <a:schemeClr val="dk1"/>
                </a:solidFill>
                <a:latin typeface="Arial"/>
                <a:ea typeface="Arial"/>
                <a:cs typeface="Arial"/>
                <a:sym typeface="Arial"/>
              </a:rPr>
              <a:t>@SRR064166.152 HWI-EAS229_104:7:1:1:1001 </a:t>
            </a:r>
            <a:r>
              <a:rPr lang="fr-FR" sz="1400" dirty="0" err="1">
                <a:solidFill>
                  <a:schemeClr val="dk1"/>
                </a:solidFill>
                <a:latin typeface="Arial"/>
                <a:ea typeface="Arial"/>
                <a:cs typeface="Arial"/>
                <a:sym typeface="Arial"/>
              </a:rPr>
              <a:t>length</a:t>
            </a:r>
            <a:r>
              <a:rPr lang="fr-FR" sz="1400" dirty="0">
                <a:solidFill>
                  <a:schemeClr val="dk1"/>
                </a:solidFill>
                <a:latin typeface="Arial"/>
                <a:ea typeface="Arial"/>
                <a:cs typeface="Arial"/>
                <a:sym typeface="Arial"/>
              </a:rPr>
              <a:t>=37</a:t>
            </a:r>
            <a:endParaRPr lang="fr-FR" dirty="0"/>
          </a:p>
          <a:p>
            <a:pPr marL="0" marR="0" lvl="0" indent="0" algn="l" rtl="0">
              <a:spcBef>
                <a:spcPts val="0"/>
              </a:spcBef>
              <a:spcAft>
                <a:spcPts val="0"/>
              </a:spcAft>
              <a:buNone/>
            </a:pPr>
            <a:r>
              <a:rPr lang="fr-FR" sz="1400" dirty="0">
                <a:solidFill>
                  <a:schemeClr val="dk1"/>
                </a:solidFill>
                <a:latin typeface="Arial"/>
                <a:ea typeface="Arial"/>
                <a:cs typeface="Arial"/>
                <a:sym typeface="Arial"/>
              </a:rPr>
              <a:t>CGACTTCCCTTGCCTACATTGTTCCATCGACCAGAGG</a:t>
            </a:r>
            <a:endParaRPr lang="fr-FR" dirty="0"/>
          </a:p>
          <a:p>
            <a:pPr marL="0" marR="0" lvl="0" indent="0" algn="l" rtl="0">
              <a:spcBef>
                <a:spcPts val="0"/>
              </a:spcBef>
              <a:spcAft>
                <a:spcPts val="0"/>
              </a:spcAft>
              <a:buNone/>
            </a:pPr>
            <a:r>
              <a:rPr lang="fr-FR" sz="1400" dirty="0">
                <a:solidFill>
                  <a:schemeClr val="dk1"/>
                </a:solidFill>
                <a:latin typeface="Arial"/>
                <a:ea typeface="Arial"/>
                <a:cs typeface="Arial"/>
                <a:sym typeface="Arial"/>
              </a:rPr>
              <a:t>+</a:t>
            </a:r>
            <a:endParaRPr lang="fr-FR" dirty="0"/>
          </a:p>
          <a:p>
            <a:pPr marL="0" marR="0" lvl="0" indent="0" algn="l" rtl="0">
              <a:spcBef>
                <a:spcPts val="0"/>
              </a:spcBef>
              <a:spcAft>
                <a:spcPts val="0"/>
              </a:spcAft>
              <a:buNone/>
            </a:pPr>
            <a:r>
              <a:rPr lang="fr-FR" sz="1400" dirty="0">
                <a:solidFill>
                  <a:schemeClr val="dk1"/>
                </a:solidFill>
                <a:latin typeface="Arial"/>
                <a:ea typeface="Arial"/>
                <a:cs typeface="Arial"/>
                <a:sym typeface="Arial"/>
              </a:rPr>
              <a:t>BBCBBCABBBBBBBCA=BAA&lt;AC=;@CA;?BB@5&gt;##</a:t>
            </a:r>
            <a:endParaRPr lang="fr-FR" dirty="0"/>
          </a:p>
        </p:txBody>
      </p:sp>
      <p:sp>
        <p:nvSpPr>
          <p:cNvPr id="18" name="Google Shape;510;p38">
            <a:extLst>
              <a:ext uri="{FF2B5EF4-FFF2-40B4-BE49-F238E27FC236}">
                <a16:creationId xmlns:a16="http://schemas.microsoft.com/office/drawing/2014/main" id="{A968DF38-AF58-9642-9975-B497B67A2043}"/>
              </a:ext>
            </a:extLst>
          </p:cNvPr>
          <p:cNvSpPr/>
          <p:nvPr/>
        </p:nvSpPr>
        <p:spPr>
          <a:xfrm>
            <a:off x="355547" y="5031168"/>
            <a:ext cx="4990464" cy="1218955"/>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 name="ZoneTexte 2">
            <a:extLst>
              <a:ext uri="{FF2B5EF4-FFF2-40B4-BE49-F238E27FC236}">
                <a16:creationId xmlns:a16="http://schemas.microsoft.com/office/drawing/2014/main" id="{B249554A-FA3E-5943-A8CD-C07E949A2751}"/>
              </a:ext>
            </a:extLst>
          </p:cNvPr>
          <p:cNvSpPr txBox="1"/>
          <p:nvPr/>
        </p:nvSpPr>
        <p:spPr>
          <a:xfrm>
            <a:off x="257716" y="1366899"/>
            <a:ext cx="1237785" cy="307777"/>
          </a:xfrm>
          <a:prstGeom prst="rect">
            <a:avLst/>
          </a:prstGeom>
          <a:noFill/>
        </p:spPr>
        <p:txBody>
          <a:bodyPr wrap="square" rtlCol="0">
            <a:spAutoFit/>
          </a:bodyPr>
          <a:lstStyle/>
          <a:p>
            <a:r>
              <a:rPr lang="en-GB" dirty="0" err="1"/>
              <a:t>reads.fastq</a:t>
            </a:r>
            <a:endParaRPr lang="en-GB" dirty="0"/>
          </a:p>
        </p:txBody>
      </p:sp>
      <p:sp>
        <p:nvSpPr>
          <p:cNvPr id="20" name="ZoneTexte 19">
            <a:extLst>
              <a:ext uri="{FF2B5EF4-FFF2-40B4-BE49-F238E27FC236}">
                <a16:creationId xmlns:a16="http://schemas.microsoft.com/office/drawing/2014/main" id="{3C3BE735-3DCF-6749-B403-FE4AC4C5A7C4}"/>
              </a:ext>
            </a:extLst>
          </p:cNvPr>
          <p:cNvSpPr txBox="1"/>
          <p:nvPr/>
        </p:nvSpPr>
        <p:spPr>
          <a:xfrm>
            <a:off x="257716" y="3280377"/>
            <a:ext cx="1493025" cy="307777"/>
          </a:xfrm>
          <a:prstGeom prst="rect">
            <a:avLst/>
          </a:prstGeom>
          <a:noFill/>
        </p:spPr>
        <p:txBody>
          <a:bodyPr wrap="square" rtlCol="0">
            <a:spAutoFit/>
          </a:bodyPr>
          <a:lstStyle/>
          <a:p>
            <a:r>
              <a:rPr lang="en-GB" dirty="0"/>
              <a:t>reads_R1.fastq</a:t>
            </a:r>
          </a:p>
        </p:txBody>
      </p:sp>
      <p:sp>
        <p:nvSpPr>
          <p:cNvPr id="21" name="ZoneTexte 20">
            <a:extLst>
              <a:ext uri="{FF2B5EF4-FFF2-40B4-BE49-F238E27FC236}">
                <a16:creationId xmlns:a16="http://schemas.microsoft.com/office/drawing/2014/main" id="{0A2260A3-DF81-0447-A222-1AB640E68CBC}"/>
              </a:ext>
            </a:extLst>
          </p:cNvPr>
          <p:cNvSpPr txBox="1"/>
          <p:nvPr/>
        </p:nvSpPr>
        <p:spPr>
          <a:xfrm>
            <a:off x="257716" y="4748069"/>
            <a:ext cx="1493025" cy="307777"/>
          </a:xfrm>
          <a:prstGeom prst="rect">
            <a:avLst/>
          </a:prstGeom>
          <a:noFill/>
        </p:spPr>
        <p:txBody>
          <a:bodyPr wrap="square" rtlCol="0">
            <a:spAutoFit/>
          </a:bodyPr>
          <a:lstStyle/>
          <a:p>
            <a:r>
              <a:rPr lang="en-GB" dirty="0"/>
              <a:t>reads_R2.fastq</a:t>
            </a:r>
          </a:p>
        </p:txBody>
      </p:sp>
    </p:spTree>
    <p:extLst>
      <p:ext uri="{BB962C8B-B14F-4D97-AF65-F5344CB8AC3E}">
        <p14:creationId xmlns:p14="http://schemas.microsoft.com/office/powerpoint/2010/main" val="310039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9"/>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33</a:t>
            </a:fld>
            <a:endParaRPr/>
          </a:p>
        </p:txBody>
      </p:sp>
      <p:sp>
        <p:nvSpPr>
          <p:cNvPr id="524" name="Google Shape;524;p39"/>
          <p:cNvSpPr/>
          <p:nvPr/>
        </p:nvSpPr>
        <p:spPr>
          <a:xfrm>
            <a:off x="901702" y="1425377"/>
            <a:ext cx="4990464" cy="1427220"/>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5" name="Google Shape;525;p39"/>
          <p:cNvSpPr txBox="1"/>
          <p:nvPr/>
        </p:nvSpPr>
        <p:spPr>
          <a:xfrm>
            <a:off x="901703" y="1456950"/>
            <a:ext cx="49905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@SRR064166.142 HWI-EAS229_104:7:1:1:510 length=37/1</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GCAAAATGGATCCGTAACTTCGGGAAAAGGATTGGCT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 </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BB@?4@B@BAB@6@?B6AB@;)&gt;*3/:2BB4B#####</a:t>
            </a:r>
            <a:endParaRPr/>
          </a:p>
        </p:txBody>
      </p:sp>
      <p:sp>
        <p:nvSpPr>
          <p:cNvPr id="526" name="Google Shape;526;p39"/>
          <p:cNvSpPr txBox="1"/>
          <p:nvPr/>
        </p:nvSpPr>
        <p:spPr>
          <a:xfrm>
            <a:off x="6654803" y="1117600"/>
            <a:ext cx="19938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sequence identifier</a:t>
            </a:r>
            <a:endParaRPr/>
          </a:p>
        </p:txBody>
      </p:sp>
      <p:sp>
        <p:nvSpPr>
          <p:cNvPr id="527" name="Google Shape;527;p39"/>
          <p:cNvSpPr txBox="1"/>
          <p:nvPr/>
        </p:nvSpPr>
        <p:spPr>
          <a:xfrm>
            <a:off x="6654803" y="1679153"/>
            <a:ext cx="19938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sequence (IUPAC nomenclature)</a:t>
            </a:r>
            <a:endParaRPr/>
          </a:p>
        </p:txBody>
      </p:sp>
      <p:sp>
        <p:nvSpPr>
          <p:cNvPr id="528" name="Google Shape;528;p39"/>
          <p:cNvSpPr txBox="1"/>
          <p:nvPr/>
        </p:nvSpPr>
        <p:spPr>
          <a:xfrm>
            <a:off x="6654803" y="2480629"/>
            <a:ext cx="19938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sequencing quality (ASCII encoding)</a:t>
            </a:r>
            <a:endParaRPr/>
          </a:p>
        </p:txBody>
      </p:sp>
      <p:cxnSp>
        <p:nvCxnSpPr>
          <p:cNvPr id="529" name="Google Shape;529;p39"/>
          <p:cNvCxnSpPr>
            <a:stCxn id="526" idx="1"/>
          </p:cNvCxnSpPr>
          <p:nvPr/>
        </p:nvCxnSpPr>
        <p:spPr>
          <a:xfrm flipH="1">
            <a:off x="5778503" y="1271500"/>
            <a:ext cx="876300" cy="303300"/>
          </a:xfrm>
          <a:prstGeom prst="straightConnector1">
            <a:avLst/>
          </a:prstGeom>
          <a:noFill/>
          <a:ln w="9525" cap="flat" cmpd="sng">
            <a:solidFill>
              <a:schemeClr val="dk1"/>
            </a:solidFill>
            <a:prstDash val="solid"/>
            <a:round/>
            <a:headEnd type="none" w="sm" len="sm"/>
            <a:tailEnd type="triangle" w="med" len="med"/>
          </a:ln>
        </p:spPr>
      </p:cxnSp>
      <p:cxnSp>
        <p:nvCxnSpPr>
          <p:cNvPr id="530" name="Google Shape;530;p39"/>
          <p:cNvCxnSpPr>
            <a:stCxn id="527" idx="1"/>
          </p:cNvCxnSpPr>
          <p:nvPr/>
        </p:nvCxnSpPr>
        <p:spPr>
          <a:xfrm rot="10800000">
            <a:off x="5600603" y="1803353"/>
            <a:ext cx="1054200" cy="137400"/>
          </a:xfrm>
          <a:prstGeom prst="straightConnector1">
            <a:avLst/>
          </a:prstGeom>
          <a:noFill/>
          <a:ln w="9525" cap="flat" cmpd="sng">
            <a:solidFill>
              <a:schemeClr val="dk1"/>
            </a:solidFill>
            <a:prstDash val="solid"/>
            <a:round/>
            <a:headEnd type="none" w="sm" len="sm"/>
            <a:tailEnd type="triangle" w="med" len="med"/>
          </a:ln>
        </p:spPr>
      </p:cxnSp>
      <p:cxnSp>
        <p:nvCxnSpPr>
          <p:cNvPr id="531" name="Google Shape;531;p39"/>
          <p:cNvCxnSpPr>
            <a:stCxn id="528" idx="1"/>
          </p:cNvCxnSpPr>
          <p:nvPr/>
        </p:nvCxnSpPr>
        <p:spPr>
          <a:xfrm rot="10800000">
            <a:off x="5270603" y="2311429"/>
            <a:ext cx="1384200" cy="430800"/>
          </a:xfrm>
          <a:prstGeom prst="straightConnector1">
            <a:avLst/>
          </a:prstGeom>
          <a:noFill/>
          <a:ln w="9525" cap="flat" cmpd="sng">
            <a:solidFill>
              <a:schemeClr val="dk1"/>
            </a:solidFill>
            <a:prstDash val="solid"/>
            <a:round/>
            <a:headEnd type="none" w="sm" len="sm"/>
            <a:tailEnd type="triangle" w="med" len="med"/>
          </a:ln>
        </p:spPr>
      </p:cxnSp>
      <p:sp>
        <p:nvSpPr>
          <p:cNvPr id="532" name="Google Shape;532;p39"/>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Données brutes: fastq files (.fastq ou .fq)</a:t>
            </a:r>
            <a:endParaRPr/>
          </a:p>
        </p:txBody>
      </p:sp>
      <p:sp>
        <p:nvSpPr>
          <p:cNvPr id="533" name="Google Shape;533;p39"/>
          <p:cNvSpPr/>
          <p:nvPr/>
        </p:nvSpPr>
        <p:spPr>
          <a:xfrm>
            <a:off x="393700" y="3304301"/>
            <a:ext cx="87504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600">
                <a:solidFill>
                  <a:srgbClr val="333333"/>
                </a:solidFill>
              </a:rPr>
              <a:t>Correspond à un nombre qui peut être traduit en probabilité </a:t>
            </a:r>
            <a:r>
              <a:rPr lang="fr-FR" sz="1600" b="1">
                <a:solidFill>
                  <a:srgbClr val="333333"/>
                </a:solidFill>
              </a:rPr>
              <a:t>p</a:t>
            </a:r>
            <a:r>
              <a:rPr lang="fr-FR" sz="1600">
                <a:solidFill>
                  <a:srgbClr val="333333"/>
                </a:solidFill>
              </a:rPr>
              <a:t> que la base ait été </a:t>
            </a:r>
            <a:r>
              <a:rPr lang="fr-FR" sz="1600" b="1">
                <a:solidFill>
                  <a:srgbClr val="333333"/>
                </a:solidFill>
              </a:rPr>
              <a:t>mal appelée</a:t>
            </a:r>
            <a:endParaRPr sz="1600" b="1">
              <a:solidFill>
                <a:srgbClr val="000000"/>
              </a:solidFill>
            </a:endParaRPr>
          </a:p>
        </p:txBody>
      </p:sp>
      <p:sp>
        <p:nvSpPr>
          <p:cNvPr id="534" name="Google Shape;534;p39"/>
          <p:cNvSpPr/>
          <p:nvPr/>
        </p:nvSpPr>
        <p:spPr>
          <a:xfrm>
            <a:off x="1466739" y="4764114"/>
            <a:ext cx="1784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i="1">
                <a:solidFill>
                  <a:srgbClr val="000000"/>
                </a:solidFill>
                <a:latin typeface="Arial"/>
                <a:ea typeface="Arial"/>
                <a:cs typeface="Arial"/>
                <a:sym typeface="Arial"/>
              </a:rPr>
              <a:t>Q = - 10 </a:t>
            </a:r>
            <a:r>
              <a:rPr lang="fr-FR" sz="1800">
                <a:solidFill>
                  <a:srgbClr val="000000"/>
                </a:solidFill>
                <a:latin typeface="Arial"/>
                <a:ea typeface="Arial"/>
                <a:cs typeface="Arial"/>
                <a:sym typeface="Arial"/>
              </a:rPr>
              <a:t>log</a:t>
            </a:r>
            <a:r>
              <a:rPr lang="fr-FR" sz="1800" baseline="-25000">
                <a:solidFill>
                  <a:srgbClr val="000000"/>
                </a:solidFill>
                <a:latin typeface="Arial"/>
                <a:ea typeface="Arial"/>
                <a:cs typeface="Arial"/>
                <a:sym typeface="Arial"/>
              </a:rPr>
              <a:t>10</a:t>
            </a:r>
            <a:r>
              <a:rPr lang="fr-FR" sz="1800">
                <a:solidFill>
                  <a:srgbClr val="000000"/>
                </a:solidFill>
                <a:latin typeface="Arial"/>
                <a:ea typeface="Arial"/>
                <a:cs typeface="Arial"/>
                <a:sym typeface="Arial"/>
              </a:rPr>
              <a:t> </a:t>
            </a:r>
            <a:r>
              <a:rPr lang="fr-FR" sz="1800" b="1" i="1">
                <a:solidFill>
                  <a:srgbClr val="000000"/>
                </a:solidFill>
                <a:latin typeface="Arial"/>
                <a:ea typeface="Arial"/>
                <a:cs typeface="Arial"/>
                <a:sym typeface="Arial"/>
              </a:rPr>
              <a:t>p</a:t>
            </a:r>
            <a:endParaRPr sz="1800" b="1">
              <a:solidFill>
                <a:srgbClr val="000000"/>
              </a:solidFill>
              <a:latin typeface="Arial"/>
              <a:ea typeface="Arial"/>
              <a:cs typeface="Arial"/>
              <a:sym typeface="Arial"/>
            </a:endParaRPr>
          </a:p>
        </p:txBody>
      </p:sp>
      <p:graphicFrame>
        <p:nvGraphicFramePr>
          <p:cNvPr id="535" name="Google Shape;535;p39"/>
          <p:cNvGraphicFramePr/>
          <p:nvPr/>
        </p:nvGraphicFramePr>
        <p:xfrm>
          <a:off x="4676775" y="3844167"/>
          <a:ext cx="3448050" cy="2533650"/>
        </p:xfrm>
        <a:graphic>
          <a:graphicData uri="http://schemas.openxmlformats.org/drawingml/2006/table">
            <a:tbl>
              <a:tblPr>
                <a:noFill/>
                <a:tableStyleId>{C3B3A6A1-0A5B-4F2D-A4F3-D2CF70057128}</a:tableStyleId>
              </a:tblPr>
              <a:tblGrid>
                <a:gridCol w="1047750">
                  <a:extLst>
                    <a:ext uri="{9D8B030D-6E8A-4147-A177-3AD203B41FA5}">
                      <a16:colId xmlns:a16="http://schemas.microsoft.com/office/drawing/2014/main" val="20000"/>
                    </a:ext>
                  </a:extLst>
                </a:gridCol>
                <a:gridCol w="1419225">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tblGrid>
              <a:tr h="361950">
                <a:tc>
                  <a:txBody>
                    <a:bodyPr/>
                    <a:lstStyle/>
                    <a:p>
                      <a:pPr marL="0" marR="0" lvl="0" indent="0" algn="ctr" rtl="0">
                        <a:spcBef>
                          <a:spcPts val="0"/>
                        </a:spcBef>
                        <a:spcAft>
                          <a:spcPts val="0"/>
                        </a:spcAft>
                        <a:buNone/>
                      </a:pPr>
                      <a:r>
                        <a:rPr lang="fr-FR" sz="900" b="1" i="0" u="none" strike="noStrike" cap="none">
                          <a:solidFill>
                            <a:srgbClr val="222222"/>
                          </a:solidFill>
                          <a:latin typeface="Arial"/>
                          <a:ea typeface="Arial"/>
                          <a:cs typeface="Arial"/>
                          <a:sym typeface="Arial"/>
                        </a:rPr>
                        <a:t>Phred Quality Score </a:t>
                      </a:r>
                      <a:r>
                        <a:rPr lang="fr-FR" sz="900" b="1" i="1" u="none" strike="noStrike" cap="none">
                          <a:solidFill>
                            <a:srgbClr val="222222"/>
                          </a:solidFill>
                          <a:latin typeface="Arial"/>
                          <a:ea typeface="Arial"/>
                          <a:cs typeface="Arial"/>
                          <a:sym typeface="Arial"/>
                        </a:rPr>
                        <a:t>Q</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ctr" rtl="0">
                        <a:spcBef>
                          <a:spcPts val="0"/>
                        </a:spcBef>
                        <a:spcAft>
                          <a:spcPts val="0"/>
                        </a:spcAft>
                        <a:buNone/>
                      </a:pPr>
                      <a:r>
                        <a:rPr lang="fr-FR" sz="900" b="1" i="0" u="none" strike="noStrike" cap="none">
                          <a:solidFill>
                            <a:srgbClr val="222222"/>
                          </a:solidFill>
                          <a:latin typeface="Arial"/>
                          <a:ea typeface="Arial"/>
                          <a:cs typeface="Arial"/>
                          <a:sym typeface="Arial"/>
                        </a:rPr>
                        <a:t>Probability of incorrect base call </a:t>
                      </a:r>
                      <a:r>
                        <a:rPr lang="fr-FR" sz="900" b="1" i="1" u="none" strike="noStrike" cap="none">
                          <a:solidFill>
                            <a:srgbClr val="222222"/>
                          </a:solidFill>
                          <a:latin typeface="Arial"/>
                          <a:ea typeface="Arial"/>
                          <a:cs typeface="Arial"/>
                          <a:sym typeface="Arial"/>
                        </a:rPr>
                        <a:t>P</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ctr" rtl="0">
                        <a:spcBef>
                          <a:spcPts val="0"/>
                        </a:spcBef>
                        <a:spcAft>
                          <a:spcPts val="0"/>
                        </a:spcAft>
                        <a:buNone/>
                      </a:pPr>
                      <a:r>
                        <a:rPr lang="fr-FR" sz="900" b="1" i="0" u="none" strike="noStrike" cap="none">
                          <a:solidFill>
                            <a:srgbClr val="222222"/>
                          </a:solidFill>
                          <a:latin typeface="Arial"/>
                          <a:ea typeface="Arial"/>
                          <a:cs typeface="Arial"/>
                          <a:sym typeface="Arial"/>
                        </a:rPr>
                        <a:t>Base call accuracy</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extLst>
                  <a:ext uri="{0D108BD9-81ED-4DB2-BD59-A6C34878D82A}">
                    <a16:rowId xmlns:a16="http://schemas.microsoft.com/office/drawing/2014/main" val="10000"/>
                  </a:ext>
                </a:extLst>
              </a:tr>
              <a:tr h="361950">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10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1 in 10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90%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1"/>
                  </a:ext>
                </a:extLst>
              </a:tr>
              <a:tr h="361950">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20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1 in 100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99%</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2"/>
                  </a:ext>
                </a:extLst>
              </a:tr>
              <a:tr h="361950">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30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1 in 1000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99.9%</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3"/>
                  </a:ext>
                </a:extLst>
              </a:tr>
              <a:tr h="361950">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40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1 in 10,000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99.99%</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4"/>
                  </a:ext>
                </a:extLst>
              </a:tr>
              <a:tr h="361950">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50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1 in 100,000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99.999%</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5"/>
                  </a:ext>
                </a:extLst>
              </a:tr>
              <a:tr h="361950">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60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1 in 1,000,000</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spcBef>
                          <a:spcPts val="0"/>
                        </a:spcBef>
                        <a:spcAft>
                          <a:spcPts val="0"/>
                        </a:spcAft>
                        <a:buNone/>
                      </a:pPr>
                      <a:r>
                        <a:rPr lang="fr-FR" sz="900" b="0" i="0" u="none" strike="noStrike" cap="none">
                          <a:solidFill>
                            <a:srgbClr val="222222"/>
                          </a:solidFill>
                          <a:latin typeface="Arial"/>
                          <a:ea typeface="Arial"/>
                          <a:cs typeface="Arial"/>
                          <a:sym typeface="Arial"/>
                        </a:rPr>
                        <a:t>99.9999%</a:t>
                      </a:r>
                      <a:endParaRPr sz="1800" u="none" strike="noStrike" cap="none"/>
                    </a:p>
                  </a:txBody>
                  <a:tcPr marL="57150" marR="57150" marT="28575" marB="285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36" name="Google Shape;536;p39"/>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537" name="Google Shape;537;p39"/>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0"/>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TD partie 1: étapes</a:t>
            </a:r>
            <a:endParaRPr/>
          </a:p>
        </p:txBody>
      </p:sp>
      <p:sp>
        <p:nvSpPr>
          <p:cNvPr id="543" name="Google Shape;543;p40"/>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34</a:t>
            </a:fld>
            <a:endParaRPr/>
          </a:p>
        </p:txBody>
      </p:sp>
      <p:sp>
        <p:nvSpPr>
          <p:cNvPr id="544" name="Google Shape;544;p40"/>
          <p:cNvSpPr/>
          <p:nvPr/>
        </p:nvSpPr>
        <p:spPr>
          <a:xfrm>
            <a:off x="1133475" y="2785077"/>
            <a:ext cx="1384200" cy="597000"/>
          </a:xfrm>
          <a:prstGeom prst="roundRect">
            <a:avLst>
              <a:gd name="adj" fmla="val 16667"/>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Raw data</a:t>
            </a:r>
            <a:endParaRPr/>
          </a:p>
        </p:txBody>
      </p:sp>
      <p:sp>
        <p:nvSpPr>
          <p:cNvPr id="545" name="Google Shape;545;p40"/>
          <p:cNvSpPr/>
          <p:nvPr/>
        </p:nvSpPr>
        <p:spPr>
          <a:xfrm>
            <a:off x="3409950" y="2785077"/>
            <a:ext cx="1612800" cy="597000"/>
          </a:xfrm>
          <a:prstGeom prst="roundRect">
            <a:avLst>
              <a:gd name="adj" fmla="val 16667"/>
            </a:avLst>
          </a:prstGeom>
          <a:solidFill>
            <a:schemeClr val="accen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Quality assessment</a:t>
            </a:r>
            <a:endParaRPr/>
          </a:p>
        </p:txBody>
      </p:sp>
      <p:sp>
        <p:nvSpPr>
          <p:cNvPr id="546" name="Google Shape;546;p40"/>
          <p:cNvSpPr/>
          <p:nvPr/>
        </p:nvSpPr>
        <p:spPr>
          <a:xfrm>
            <a:off x="5930900" y="2797777"/>
            <a:ext cx="16128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Mapping</a:t>
            </a:r>
            <a:endParaRPr/>
          </a:p>
        </p:txBody>
      </p:sp>
      <p:sp>
        <p:nvSpPr>
          <p:cNvPr id="547" name="Google Shape;547;p40"/>
          <p:cNvSpPr/>
          <p:nvPr/>
        </p:nvSpPr>
        <p:spPr>
          <a:xfrm>
            <a:off x="584204"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Variant calling</a:t>
            </a:r>
            <a:endParaRPr/>
          </a:p>
        </p:txBody>
      </p:sp>
      <p:sp>
        <p:nvSpPr>
          <p:cNvPr id="548" name="Google Shape;548;p40"/>
          <p:cNvSpPr/>
          <p:nvPr/>
        </p:nvSpPr>
        <p:spPr>
          <a:xfrm>
            <a:off x="283210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RNA counting</a:t>
            </a:r>
            <a:endParaRPr/>
          </a:p>
        </p:txBody>
      </p:sp>
      <p:sp>
        <p:nvSpPr>
          <p:cNvPr id="549" name="Google Shape;549;p40"/>
          <p:cNvSpPr/>
          <p:nvPr/>
        </p:nvSpPr>
        <p:spPr>
          <a:xfrm>
            <a:off x="518795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Genomic occupancy</a:t>
            </a:r>
            <a:endParaRPr/>
          </a:p>
        </p:txBody>
      </p:sp>
      <p:sp>
        <p:nvSpPr>
          <p:cNvPr id="550" name="Google Shape;550;p40"/>
          <p:cNvSpPr/>
          <p:nvPr/>
        </p:nvSpPr>
        <p:spPr>
          <a:xfrm>
            <a:off x="7337425"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Interaction calling</a:t>
            </a:r>
            <a:endParaRPr/>
          </a:p>
        </p:txBody>
      </p:sp>
      <p:sp>
        <p:nvSpPr>
          <p:cNvPr id="551" name="Google Shape;551;p40"/>
          <p:cNvSpPr/>
          <p:nvPr/>
        </p:nvSpPr>
        <p:spPr>
          <a:xfrm>
            <a:off x="5848354"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Functional annotation</a:t>
            </a:r>
            <a:endParaRPr/>
          </a:p>
        </p:txBody>
      </p:sp>
      <p:sp>
        <p:nvSpPr>
          <p:cNvPr id="552" name="Google Shape;552;p40"/>
          <p:cNvSpPr/>
          <p:nvPr/>
        </p:nvSpPr>
        <p:spPr>
          <a:xfrm>
            <a:off x="330204" y="2607277"/>
            <a:ext cx="8598000" cy="965100"/>
          </a:xfrm>
          <a:prstGeom prst="rect">
            <a:avLst/>
          </a:prstGeom>
          <a:noFill/>
          <a:ln w="254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3" name="Google Shape;553;p40"/>
          <p:cNvSpPr/>
          <p:nvPr/>
        </p:nvSpPr>
        <p:spPr>
          <a:xfrm>
            <a:off x="330204" y="3998943"/>
            <a:ext cx="85980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4" name="Google Shape;554;p40"/>
          <p:cNvSpPr/>
          <p:nvPr/>
        </p:nvSpPr>
        <p:spPr>
          <a:xfrm>
            <a:off x="330204" y="5394927"/>
            <a:ext cx="8534400" cy="8679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55" name="Google Shape;555;p40"/>
          <p:cNvCxnSpPr>
            <a:stCxn id="544" idx="3"/>
            <a:endCxn id="545" idx="1"/>
          </p:cNvCxnSpPr>
          <p:nvPr/>
        </p:nvCxnSpPr>
        <p:spPr>
          <a:xfrm>
            <a:off x="2517675" y="3083577"/>
            <a:ext cx="892200" cy="0"/>
          </a:xfrm>
          <a:prstGeom prst="straightConnector1">
            <a:avLst/>
          </a:prstGeom>
          <a:noFill/>
          <a:ln w="9525" cap="flat" cmpd="sng">
            <a:solidFill>
              <a:srgbClr val="009BDF"/>
            </a:solidFill>
            <a:prstDash val="solid"/>
            <a:round/>
            <a:headEnd type="none" w="sm" len="sm"/>
            <a:tailEnd type="triangle" w="med" len="med"/>
          </a:ln>
        </p:spPr>
      </p:cxnSp>
      <p:cxnSp>
        <p:nvCxnSpPr>
          <p:cNvPr id="556" name="Google Shape;556;p40"/>
          <p:cNvCxnSpPr/>
          <p:nvPr/>
        </p:nvCxnSpPr>
        <p:spPr>
          <a:xfrm>
            <a:off x="5022850" y="3096227"/>
            <a:ext cx="892200" cy="0"/>
          </a:xfrm>
          <a:prstGeom prst="straightConnector1">
            <a:avLst/>
          </a:prstGeom>
          <a:noFill/>
          <a:ln w="9525" cap="flat" cmpd="sng">
            <a:solidFill>
              <a:srgbClr val="009BDF"/>
            </a:solidFill>
            <a:prstDash val="solid"/>
            <a:round/>
            <a:headEnd type="none" w="sm" len="sm"/>
            <a:tailEnd type="triangle" w="med" len="med"/>
          </a:ln>
        </p:spPr>
      </p:cxnSp>
      <p:sp>
        <p:nvSpPr>
          <p:cNvPr id="557" name="Google Shape;557;p40"/>
          <p:cNvSpPr/>
          <p:nvPr/>
        </p:nvSpPr>
        <p:spPr>
          <a:xfrm flipH="1">
            <a:off x="3835400" y="3585177"/>
            <a:ext cx="762000" cy="3942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8" name="Google Shape;558;p40"/>
          <p:cNvSpPr/>
          <p:nvPr/>
        </p:nvSpPr>
        <p:spPr>
          <a:xfrm flipH="1">
            <a:off x="3143250" y="4983828"/>
            <a:ext cx="762000" cy="4068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9" name="Google Shape;559;p40"/>
          <p:cNvSpPr/>
          <p:nvPr/>
        </p:nvSpPr>
        <p:spPr>
          <a:xfrm flipH="1">
            <a:off x="5499100" y="4966175"/>
            <a:ext cx="762000" cy="4245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0" name="Google Shape;560;p40"/>
          <p:cNvSpPr/>
          <p:nvPr/>
        </p:nvSpPr>
        <p:spPr>
          <a:xfrm flipH="1">
            <a:off x="7648575" y="4978621"/>
            <a:ext cx="762000" cy="4119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1" name="Google Shape;561;p40"/>
          <p:cNvSpPr/>
          <p:nvPr/>
        </p:nvSpPr>
        <p:spPr>
          <a:xfrm flipH="1">
            <a:off x="927102" y="4980272"/>
            <a:ext cx="762000" cy="4104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2" name="Google Shape;562;p40"/>
          <p:cNvSpPr/>
          <p:nvPr/>
        </p:nvSpPr>
        <p:spPr>
          <a:xfrm>
            <a:off x="551930"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Statistical / mathematical modelling</a:t>
            </a:r>
            <a:endParaRPr/>
          </a:p>
        </p:txBody>
      </p:sp>
      <p:sp>
        <p:nvSpPr>
          <p:cNvPr id="563" name="Google Shape;563;p40"/>
          <p:cNvSpPr/>
          <p:nvPr/>
        </p:nvSpPr>
        <p:spPr>
          <a:xfrm>
            <a:off x="3446673" y="5522943"/>
            <a:ext cx="23199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Visualisation</a:t>
            </a:r>
            <a:endParaRPr/>
          </a:p>
        </p:txBody>
      </p:sp>
      <p:sp>
        <p:nvSpPr>
          <p:cNvPr id="564" name="Google Shape;564;p40"/>
          <p:cNvSpPr/>
          <p:nvPr/>
        </p:nvSpPr>
        <p:spPr>
          <a:xfrm>
            <a:off x="2517774" y="1168145"/>
            <a:ext cx="64104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5" name="Google Shape;565;p40"/>
          <p:cNvSpPr/>
          <p:nvPr/>
        </p:nvSpPr>
        <p:spPr>
          <a:xfrm>
            <a:off x="4893833"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Library preparation</a:t>
            </a:r>
            <a:endParaRPr/>
          </a:p>
        </p:txBody>
      </p:sp>
      <p:sp>
        <p:nvSpPr>
          <p:cNvPr id="566" name="Google Shape;566;p40"/>
          <p:cNvSpPr/>
          <p:nvPr/>
        </p:nvSpPr>
        <p:spPr>
          <a:xfrm>
            <a:off x="7060142" y="1348289"/>
            <a:ext cx="1714500" cy="597000"/>
          </a:xfrm>
          <a:prstGeom prst="roundRect">
            <a:avLst>
              <a:gd name="adj" fmla="val 16667"/>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Sequencing</a:t>
            </a:r>
            <a:endParaRPr/>
          </a:p>
        </p:txBody>
      </p:sp>
      <p:sp>
        <p:nvSpPr>
          <p:cNvPr id="567" name="Google Shape;567;p40"/>
          <p:cNvSpPr/>
          <p:nvPr/>
        </p:nvSpPr>
        <p:spPr>
          <a:xfrm flipH="1">
            <a:off x="3835400" y="2133344"/>
            <a:ext cx="762000" cy="459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68" name="Google Shape;568;p40"/>
          <p:cNvCxnSpPr>
            <a:stCxn id="565" idx="3"/>
            <a:endCxn id="566" idx="1"/>
          </p:cNvCxnSpPr>
          <p:nvPr/>
        </p:nvCxnSpPr>
        <p:spPr>
          <a:xfrm>
            <a:off x="6608333"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569" name="Google Shape;569;p40"/>
          <p:cNvSpPr txBox="1"/>
          <p:nvPr/>
        </p:nvSpPr>
        <p:spPr>
          <a:xfrm>
            <a:off x="2458282" y="115561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E</a:t>
            </a:r>
            <a:endParaRPr/>
          </a:p>
        </p:txBody>
      </p:sp>
      <p:sp>
        <p:nvSpPr>
          <p:cNvPr id="570" name="Google Shape;570;p40"/>
          <p:cNvSpPr txBox="1"/>
          <p:nvPr/>
        </p:nvSpPr>
        <p:spPr>
          <a:xfrm>
            <a:off x="298989" y="2583027"/>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P1</a:t>
            </a:r>
            <a:endParaRPr/>
          </a:p>
        </p:txBody>
      </p:sp>
      <p:sp>
        <p:nvSpPr>
          <p:cNvPr id="571" name="Google Shape;571;p40"/>
          <p:cNvSpPr txBox="1"/>
          <p:nvPr/>
        </p:nvSpPr>
        <p:spPr>
          <a:xfrm>
            <a:off x="297930" y="3979258"/>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P2</a:t>
            </a:r>
            <a:endParaRPr/>
          </a:p>
        </p:txBody>
      </p:sp>
      <p:sp>
        <p:nvSpPr>
          <p:cNvPr id="572" name="Google Shape;572;p40"/>
          <p:cNvSpPr txBox="1"/>
          <p:nvPr/>
        </p:nvSpPr>
        <p:spPr>
          <a:xfrm>
            <a:off x="271676" y="537548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A</a:t>
            </a:r>
            <a:endParaRPr/>
          </a:p>
        </p:txBody>
      </p:sp>
      <p:sp>
        <p:nvSpPr>
          <p:cNvPr id="573" name="Google Shape;573;p40"/>
          <p:cNvSpPr/>
          <p:nvPr/>
        </p:nvSpPr>
        <p:spPr>
          <a:xfrm>
            <a:off x="2727525"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Experimental design</a:t>
            </a:r>
            <a:endParaRPr/>
          </a:p>
        </p:txBody>
      </p:sp>
      <p:cxnSp>
        <p:nvCxnSpPr>
          <p:cNvPr id="574" name="Google Shape;574;p40"/>
          <p:cNvCxnSpPr>
            <a:stCxn id="573" idx="3"/>
            <a:endCxn id="565" idx="1"/>
          </p:cNvCxnSpPr>
          <p:nvPr/>
        </p:nvCxnSpPr>
        <p:spPr>
          <a:xfrm>
            <a:off x="4442025"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575" name="Google Shape;575;p40"/>
          <p:cNvSpPr/>
          <p:nvPr/>
        </p:nvSpPr>
        <p:spPr>
          <a:xfrm>
            <a:off x="216962" y="1168146"/>
            <a:ext cx="1714500" cy="9651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Biological question</a:t>
            </a:r>
            <a:endParaRPr/>
          </a:p>
        </p:txBody>
      </p:sp>
      <p:cxnSp>
        <p:nvCxnSpPr>
          <p:cNvPr id="576" name="Google Shape;576;p40"/>
          <p:cNvCxnSpPr>
            <a:stCxn id="575" idx="3"/>
            <a:endCxn id="564" idx="1"/>
          </p:cNvCxnSpPr>
          <p:nvPr/>
        </p:nvCxnSpPr>
        <p:spPr>
          <a:xfrm>
            <a:off x="1931462" y="1650696"/>
            <a:ext cx="586200" cy="0"/>
          </a:xfrm>
          <a:prstGeom prst="straightConnector1">
            <a:avLst/>
          </a:prstGeom>
          <a:noFill/>
          <a:ln w="9525" cap="flat" cmpd="sng">
            <a:solidFill>
              <a:srgbClr val="009BDF"/>
            </a:solidFill>
            <a:prstDash val="solid"/>
            <a:round/>
            <a:headEnd type="none" w="sm" len="sm"/>
            <a:tailEnd type="triangle" w="med" len="med"/>
          </a:ln>
        </p:spPr>
      </p:cxnSp>
      <p:sp>
        <p:nvSpPr>
          <p:cNvPr id="577" name="Google Shape;577;p40"/>
          <p:cNvSpPr/>
          <p:nvPr/>
        </p:nvSpPr>
        <p:spPr>
          <a:xfrm rot="-5400000" flipH="1">
            <a:off x="1854626" y="1384429"/>
            <a:ext cx="762000" cy="564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8" name="Google Shape;578;p40"/>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579" name="Google Shape;579;p40"/>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1"/>
          <p:cNvSpPr txBox="1">
            <a:spLocks noGrp="1"/>
          </p:cNvSpPr>
          <p:nvPr>
            <p:ph type="title"/>
          </p:nvPr>
        </p:nvSpPr>
        <p:spPr>
          <a:xfrm>
            <a:off x="-76200" y="-152400"/>
            <a:ext cx="8686800" cy="12180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chemeClr val="dk1"/>
              </a:buClr>
              <a:buSzPts val="1100"/>
              <a:buFont typeface="Arial"/>
              <a:buNone/>
            </a:pPr>
            <a:r>
              <a:rPr lang="fr-FR" sz="2700">
                <a:solidFill>
                  <a:srgbClr val="FFFFFF"/>
                </a:solidFill>
              </a:rPr>
              <a:t>Qualité du séquençage: analyse d’un résultat fastQC</a:t>
            </a:r>
            <a:endParaRPr sz="3100">
              <a:solidFill>
                <a:srgbClr val="FFFFFF"/>
              </a:solidFill>
            </a:endParaRPr>
          </a:p>
        </p:txBody>
      </p:sp>
      <p:sp>
        <p:nvSpPr>
          <p:cNvPr id="585" name="Google Shape;585;p41"/>
          <p:cNvSpPr txBox="1">
            <a:spLocks noGrp="1"/>
          </p:cNvSpPr>
          <p:nvPr>
            <p:ph type="dt" idx="10"/>
          </p:nvPr>
        </p:nvSpPr>
        <p:spPr>
          <a:xfrm>
            <a:off x="901702" y="8873067"/>
            <a:ext cx="2133600" cy="275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r>
              <a:rPr lang="fr-FR"/>
              <a:t>2018/02/01</a:t>
            </a:r>
            <a:endParaRPr sz="1000" b="0" i="0" u="none" strike="noStrike" cap="none">
              <a:solidFill>
                <a:schemeClr val="dk2"/>
              </a:solidFill>
              <a:latin typeface="Arial"/>
              <a:ea typeface="Arial"/>
              <a:cs typeface="Arial"/>
              <a:sym typeface="Arial"/>
            </a:endParaRPr>
          </a:p>
        </p:txBody>
      </p:sp>
      <p:sp>
        <p:nvSpPr>
          <p:cNvPr id="586" name="Google Shape;586;p41"/>
          <p:cNvSpPr txBox="1">
            <a:spLocks noGrp="1"/>
          </p:cNvSpPr>
          <p:nvPr>
            <p:ph type="ftr" idx="11"/>
          </p:nvPr>
        </p:nvSpPr>
        <p:spPr>
          <a:xfrm>
            <a:off x="3039530" y="8873067"/>
            <a:ext cx="5257800" cy="2751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fr-FR"/>
              <a:t>Reads Processing</a:t>
            </a:r>
            <a:endParaRPr/>
          </a:p>
        </p:txBody>
      </p:sp>
      <p:sp>
        <p:nvSpPr>
          <p:cNvPr id="587" name="Google Shape;587;p41"/>
          <p:cNvSpPr txBox="1">
            <a:spLocks noGrp="1"/>
          </p:cNvSpPr>
          <p:nvPr>
            <p:ph type="sldNum" idx="12"/>
          </p:nvPr>
        </p:nvSpPr>
        <p:spPr>
          <a:xfrm>
            <a:off x="0" y="8737600"/>
            <a:ext cx="457200" cy="406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35</a:t>
            </a:fld>
            <a:endParaRPr/>
          </a:p>
        </p:txBody>
      </p:sp>
      <p:sp>
        <p:nvSpPr>
          <p:cNvPr id="588" name="Google Shape;588;p41"/>
          <p:cNvSpPr txBox="1">
            <a:spLocks noGrp="1"/>
          </p:cNvSpPr>
          <p:nvPr>
            <p:ph type="body" idx="1"/>
          </p:nvPr>
        </p:nvSpPr>
        <p:spPr>
          <a:xfrm>
            <a:off x="325950" y="849433"/>
            <a:ext cx="8644500" cy="56472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fr-FR"/>
              <a:t>C’est la première étape et elle est </a:t>
            </a:r>
            <a:r>
              <a:rPr lang="fr-FR" b="1"/>
              <a:t>essentielle</a:t>
            </a:r>
            <a:r>
              <a:rPr lang="fr-FR"/>
              <a:t>.</a:t>
            </a:r>
            <a:endParaRPr/>
          </a:p>
          <a:p>
            <a:pPr marL="0" lvl="0" indent="0" algn="l" rtl="0">
              <a:spcBef>
                <a:spcPts val="400"/>
              </a:spcBef>
              <a:spcAft>
                <a:spcPts val="0"/>
              </a:spcAft>
              <a:buNone/>
            </a:pPr>
            <a:endParaRPr sz="1100"/>
          </a:p>
          <a:p>
            <a:pPr marL="0" lvl="0" indent="0" algn="l" rtl="0">
              <a:spcBef>
                <a:spcPts val="400"/>
              </a:spcBef>
              <a:spcAft>
                <a:spcPts val="0"/>
              </a:spcAft>
              <a:buNone/>
            </a:pPr>
            <a:r>
              <a:rPr lang="fr-FR" b="1">
                <a:solidFill>
                  <a:schemeClr val="accent6"/>
                </a:solidFill>
              </a:rPr>
              <a:t>Checklist:</a:t>
            </a:r>
            <a:endParaRPr b="1">
              <a:solidFill>
                <a:schemeClr val="accent6"/>
              </a:solidFill>
            </a:endParaRPr>
          </a:p>
          <a:p>
            <a:pPr marL="457200" lvl="0" indent="-355600" algn="l" rtl="0">
              <a:spcBef>
                <a:spcPts val="400"/>
              </a:spcBef>
              <a:spcAft>
                <a:spcPts val="0"/>
              </a:spcAft>
              <a:buSzPts val="2000"/>
              <a:buChar char="❏"/>
            </a:pPr>
            <a:r>
              <a:rPr lang="fr-FR" u="sng"/>
              <a:t>Format de fichier</a:t>
            </a:r>
            <a:r>
              <a:rPr lang="fr-FR"/>
              <a:t>: statistiques basiques</a:t>
            </a:r>
            <a:endParaRPr/>
          </a:p>
          <a:p>
            <a:pPr marL="457200" lvl="0" indent="-355600" algn="l" rtl="0">
              <a:spcBef>
                <a:spcPts val="0"/>
              </a:spcBef>
              <a:spcAft>
                <a:spcPts val="0"/>
              </a:spcAft>
              <a:buSzPts val="2000"/>
              <a:buChar char="❏"/>
            </a:pPr>
            <a:r>
              <a:rPr lang="fr-FR" u="sng"/>
              <a:t>Fiabilité du base calling</a:t>
            </a:r>
            <a:r>
              <a:rPr lang="fr-FR"/>
              <a:t>: Score qualité par base / par séquence</a:t>
            </a:r>
            <a:endParaRPr/>
          </a:p>
          <a:p>
            <a:pPr marL="457200" lvl="0" indent="-355600" algn="l" rtl="0">
              <a:spcBef>
                <a:spcPts val="0"/>
              </a:spcBef>
              <a:spcAft>
                <a:spcPts val="0"/>
              </a:spcAft>
              <a:buSzPts val="2000"/>
              <a:buChar char="❏"/>
            </a:pPr>
            <a:r>
              <a:rPr lang="fr-FR" u="sng"/>
              <a:t>Problème transitoire avec le run</a:t>
            </a:r>
            <a:r>
              <a:rPr lang="fr-FR"/>
              <a:t>: Faible qualité dans les cellules </a:t>
            </a:r>
            <a:endParaRPr/>
          </a:p>
          <a:p>
            <a:pPr marL="457200" lvl="0" indent="-355600" algn="l" rtl="0">
              <a:spcBef>
                <a:spcPts val="0"/>
              </a:spcBef>
              <a:spcAft>
                <a:spcPts val="0"/>
              </a:spcAft>
              <a:buSzPts val="2000"/>
              <a:buChar char="❏"/>
            </a:pPr>
            <a:r>
              <a:rPr lang="fr-FR" u="sng"/>
              <a:t>Contamination</a:t>
            </a:r>
            <a:r>
              <a:rPr lang="fr-FR"/>
              <a:t>: Contenu des séquences par base, séquences sur-représentées</a:t>
            </a:r>
            <a:endParaRPr/>
          </a:p>
          <a:p>
            <a:pPr marL="0" lvl="0" indent="0" algn="l" rtl="0">
              <a:spcBef>
                <a:spcPts val="400"/>
              </a:spcBef>
              <a:spcAft>
                <a:spcPts val="0"/>
              </a:spcAft>
              <a:buNone/>
            </a:pPr>
            <a:endParaRPr sz="1100" b="1">
              <a:solidFill>
                <a:schemeClr val="accent6"/>
              </a:solidFill>
            </a:endParaRPr>
          </a:p>
          <a:p>
            <a:pPr marL="0" lvl="0" indent="0" algn="l" rtl="0">
              <a:spcBef>
                <a:spcPts val="400"/>
              </a:spcBef>
              <a:spcAft>
                <a:spcPts val="0"/>
              </a:spcAft>
              <a:buNone/>
            </a:pPr>
            <a:r>
              <a:rPr lang="fr-FR" b="1">
                <a:solidFill>
                  <a:schemeClr val="accent6"/>
                </a:solidFill>
              </a:rPr>
              <a:t>Quelques outils:</a:t>
            </a:r>
            <a:endParaRPr b="1">
              <a:solidFill>
                <a:schemeClr val="accent6"/>
              </a:solidFill>
            </a:endParaRPr>
          </a:p>
          <a:p>
            <a:pPr marL="457200" lvl="0" indent="-355600" algn="l" rtl="0">
              <a:spcBef>
                <a:spcPts val="400"/>
              </a:spcBef>
              <a:spcAft>
                <a:spcPts val="0"/>
              </a:spcAft>
              <a:buSzPts val="2000"/>
              <a:buChar char="➔"/>
            </a:pPr>
            <a:r>
              <a:rPr lang="fr-FR" b="1" i="1"/>
              <a:t>FastQC</a:t>
            </a:r>
            <a:r>
              <a:rPr lang="fr-FR"/>
              <a:t> (http://www.bioinformatics.babraham.ac.uk/projects/fastqc/)</a:t>
            </a:r>
            <a:endParaRPr/>
          </a:p>
          <a:p>
            <a:pPr marL="457200" lvl="0" indent="-355600" algn="l" rtl="0">
              <a:spcBef>
                <a:spcPts val="0"/>
              </a:spcBef>
              <a:spcAft>
                <a:spcPts val="0"/>
              </a:spcAft>
              <a:buSzPts val="2000"/>
              <a:buChar char="➔"/>
            </a:pPr>
            <a:r>
              <a:rPr lang="fr-FR"/>
              <a:t>R/Bioconductor </a:t>
            </a:r>
            <a:r>
              <a:rPr lang="fr-FR" b="1" i="1"/>
              <a:t>ShortRead package</a:t>
            </a:r>
            <a:r>
              <a:rPr lang="fr-FR"/>
              <a:t> (fonctions qa() et report())</a:t>
            </a:r>
            <a:endParaRPr/>
          </a:p>
          <a:p>
            <a:pPr marL="457200" lvl="0" indent="-355600" algn="l" rtl="0">
              <a:spcBef>
                <a:spcPts val="0"/>
              </a:spcBef>
              <a:spcAft>
                <a:spcPts val="0"/>
              </a:spcAft>
              <a:buSzPts val="2000"/>
              <a:buChar char="➔"/>
            </a:pPr>
            <a:r>
              <a:rPr lang="fr-FR"/>
              <a:t>R/Bioconductor </a:t>
            </a:r>
            <a:r>
              <a:rPr lang="fr-FR" b="1" i="1"/>
              <a:t>QuasR package</a:t>
            </a:r>
            <a:r>
              <a:rPr lang="fr-FR"/>
              <a:t> (fonction qQCReport())</a:t>
            </a:r>
            <a:endParaRPr/>
          </a:p>
        </p:txBody>
      </p:sp>
      <p:sp>
        <p:nvSpPr>
          <p:cNvPr id="589" name="Google Shape;589;p41"/>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590" name="Google Shape;590;p41"/>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txBox="1">
            <a:spLocks noGrp="1"/>
          </p:cNvSpPr>
          <p:nvPr>
            <p:ph type="title"/>
          </p:nvPr>
        </p:nvSpPr>
        <p:spPr>
          <a:xfrm>
            <a:off x="0" y="857250"/>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File format</a:t>
            </a:r>
            <a:endParaRPr/>
          </a:p>
        </p:txBody>
      </p:sp>
      <p:pic>
        <p:nvPicPr>
          <p:cNvPr id="596" name="Google Shape;596;p42"/>
          <p:cNvPicPr preferRelativeResize="0"/>
          <p:nvPr/>
        </p:nvPicPr>
        <p:blipFill rotWithShape="1">
          <a:blip r:embed="rId3">
            <a:alphaModFix/>
          </a:blip>
          <a:srcRect/>
          <a:stretch/>
        </p:blipFill>
        <p:spPr>
          <a:xfrm>
            <a:off x="152401" y="1694850"/>
            <a:ext cx="1990255" cy="4001100"/>
          </a:xfrm>
          <a:prstGeom prst="rect">
            <a:avLst/>
          </a:prstGeom>
          <a:noFill/>
          <a:ln>
            <a:noFill/>
          </a:ln>
        </p:spPr>
      </p:pic>
      <p:pic>
        <p:nvPicPr>
          <p:cNvPr id="597" name="Google Shape;597;p42"/>
          <p:cNvPicPr preferRelativeResize="0"/>
          <p:nvPr/>
        </p:nvPicPr>
        <p:blipFill rotWithShape="1">
          <a:blip r:embed="rId4">
            <a:alphaModFix/>
          </a:blip>
          <a:srcRect l="3456" t="15419"/>
          <a:stretch/>
        </p:blipFill>
        <p:spPr>
          <a:xfrm>
            <a:off x="2551825" y="2260326"/>
            <a:ext cx="6464876" cy="2870175"/>
          </a:xfrm>
          <a:prstGeom prst="rect">
            <a:avLst/>
          </a:prstGeom>
          <a:noFill/>
          <a:ln>
            <a:noFill/>
          </a:ln>
        </p:spPr>
      </p:pic>
      <p:sp>
        <p:nvSpPr>
          <p:cNvPr id="598" name="Google Shape;598;p42"/>
          <p:cNvSpPr/>
          <p:nvPr/>
        </p:nvSpPr>
        <p:spPr>
          <a:xfrm>
            <a:off x="249200" y="2591675"/>
            <a:ext cx="1784400" cy="27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9" name="Google Shape;599;p42"/>
          <p:cNvSpPr txBox="1"/>
          <p:nvPr/>
        </p:nvSpPr>
        <p:spPr>
          <a:xfrm>
            <a:off x="0" y="155712"/>
            <a:ext cx="8686800" cy="685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FFFFFF"/>
              </a:buClr>
              <a:buSzPts val="2800"/>
              <a:buFont typeface="Arial"/>
              <a:buNone/>
            </a:pPr>
            <a:r>
              <a:rPr lang="fr-FR" sz="2800">
                <a:solidFill>
                  <a:srgbClr val="FFFFFF"/>
                </a:solidFill>
                <a:latin typeface="Arial"/>
                <a:ea typeface="Arial"/>
                <a:cs typeface="Arial"/>
                <a:sym typeface="Arial"/>
              </a:rPr>
              <a:t>File format</a:t>
            </a:r>
            <a:endParaRPr sz="2800">
              <a:solidFill>
                <a:srgbClr val="FFFFFF"/>
              </a:solidFill>
              <a:latin typeface="Arial"/>
              <a:ea typeface="Arial"/>
              <a:cs typeface="Arial"/>
              <a:sym typeface="Arial"/>
            </a:endParaRPr>
          </a:p>
        </p:txBody>
      </p:sp>
      <p:sp>
        <p:nvSpPr>
          <p:cNvPr id="600" name="Google Shape;600;p42"/>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601" name="Google Shape;601;p42"/>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3"/>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37</a:t>
            </a:fld>
            <a:endParaRPr/>
          </a:p>
        </p:txBody>
      </p:sp>
      <p:pic>
        <p:nvPicPr>
          <p:cNvPr id="608" name="Google Shape;608;p43" descr="page31image2099561344"/>
          <p:cNvPicPr preferRelativeResize="0"/>
          <p:nvPr/>
        </p:nvPicPr>
        <p:blipFill rotWithShape="1">
          <a:blip r:embed="rId3">
            <a:alphaModFix/>
          </a:blip>
          <a:srcRect/>
          <a:stretch/>
        </p:blipFill>
        <p:spPr>
          <a:xfrm>
            <a:off x="457200" y="1168382"/>
            <a:ext cx="4546600" cy="3217741"/>
          </a:xfrm>
          <a:prstGeom prst="rect">
            <a:avLst/>
          </a:prstGeom>
          <a:noFill/>
          <a:ln>
            <a:noFill/>
          </a:ln>
        </p:spPr>
      </p:pic>
      <p:sp>
        <p:nvSpPr>
          <p:cNvPr id="609" name="Google Shape;609;p43"/>
          <p:cNvSpPr txBox="1">
            <a:spLocks noGrp="1"/>
          </p:cNvSpPr>
          <p:nvPr>
            <p:ph type="title"/>
          </p:nvPr>
        </p:nvSpPr>
        <p:spPr>
          <a:xfrm>
            <a:off x="0" y="114300"/>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Reliability of base calling (per base)</a:t>
            </a:r>
            <a:endParaRPr/>
          </a:p>
        </p:txBody>
      </p:sp>
      <p:sp>
        <p:nvSpPr>
          <p:cNvPr id="610" name="Google Shape;610;p43"/>
          <p:cNvSpPr txBox="1"/>
          <p:nvPr/>
        </p:nvSpPr>
        <p:spPr>
          <a:xfrm rot="-5400000">
            <a:off x="-597393" y="2323640"/>
            <a:ext cx="17400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Quality score</a:t>
            </a:r>
            <a:endParaRPr/>
          </a:p>
        </p:txBody>
      </p:sp>
      <p:sp>
        <p:nvSpPr>
          <p:cNvPr id="611" name="Google Shape;611;p43"/>
          <p:cNvSpPr txBox="1"/>
          <p:nvPr/>
        </p:nvSpPr>
        <p:spPr>
          <a:xfrm>
            <a:off x="1813929" y="4358305"/>
            <a:ext cx="2211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Position in read (bp)</a:t>
            </a:r>
            <a:endParaRPr/>
          </a:p>
        </p:txBody>
      </p:sp>
      <p:sp>
        <p:nvSpPr>
          <p:cNvPr id="612" name="Google Shape;612;p43"/>
          <p:cNvSpPr txBox="1"/>
          <p:nvPr/>
        </p:nvSpPr>
        <p:spPr>
          <a:xfrm>
            <a:off x="6134100" y="1509722"/>
            <a:ext cx="2412900" cy="2876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6"/>
              </a:buClr>
              <a:buSzPts val="1800"/>
              <a:buFont typeface="Arial"/>
              <a:buNone/>
            </a:pPr>
            <a:r>
              <a:rPr lang="fr-FR" sz="1800" b="1">
                <a:solidFill>
                  <a:schemeClr val="accent6"/>
                </a:solidFill>
                <a:latin typeface="Arial"/>
                <a:ea typeface="Arial"/>
                <a:cs typeface="Arial"/>
                <a:sym typeface="Arial"/>
              </a:rPr>
              <a:t>Quality score:</a:t>
            </a:r>
            <a:endParaRPr sz="1800" b="1">
              <a:solidFill>
                <a:schemeClr val="accent6"/>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r>
              <a:rPr lang="fr-FR" sz="1800">
                <a:solidFill>
                  <a:schemeClr val="dk1"/>
                </a:solidFill>
                <a:latin typeface="Arial"/>
                <a:ea typeface="Arial"/>
                <a:cs typeface="Arial"/>
                <a:sym typeface="Arial"/>
              </a:rPr>
              <a:t>The </a:t>
            </a:r>
            <a:r>
              <a:rPr lang="fr-FR" sz="1800" b="1">
                <a:solidFill>
                  <a:schemeClr val="dk1"/>
                </a:solidFill>
                <a:latin typeface="Arial"/>
                <a:ea typeface="Arial"/>
                <a:cs typeface="Arial"/>
                <a:sym typeface="Arial"/>
              </a:rPr>
              <a:t>higher</a:t>
            </a:r>
            <a:r>
              <a:rPr lang="fr-FR" sz="1800">
                <a:solidFill>
                  <a:schemeClr val="dk1"/>
                </a:solidFill>
                <a:latin typeface="Arial"/>
                <a:ea typeface="Arial"/>
                <a:cs typeface="Arial"/>
                <a:sym typeface="Arial"/>
              </a:rPr>
              <a:t> the </a:t>
            </a:r>
            <a:r>
              <a:rPr lang="fr-FR" sz="1800" b="1">
                <a:solidFill>
                  <a:schemeClr val="dk1"/>
                </a:solidFill>
                <a:latin typeface="Arial"/>
                <a:ea typeface="Arial"/>
                <a:cs typeface="Arial"/>
                <a:sym typeface="Arial"/>
              </a:rPr>
              <a:t>better</a:t>
            </a:r>
            <a:endParaRPr sz="1800" b="1">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r>
              <a:rPr lang="fr-FR" sz="1800" i="1">
                <a:solidFill>
                  <a:schemeClr val="dk1"/>
                </a:solidFill>
                <a:latin typeface="Arial"/>
                <a:ea typeface="Arial"/>
                <a:cs typeface="Arial"/>
                <a:sym typeface="Arial"/>
              </a:rPr>
              <a:t>Quality</a:t>
            </a:r>
            <a:r>
              <a:rPr lang="fr-FR" sz="1800">
                <a:solidFill>
                  <a:schemeClr val="dk1"/>
                </a:solidFill>
                <a:latin typeface="Arial"/>
                <a:ea typeface="Arial"/>
                <a:cs typeface="Arial"/>
                <a:sym typeface="Arial"/>
              </a:rPr>
              <a:t> of calls from most platforms will </a:t>
            </a:r>
            <a:r>
              <a:rPr lang="fr-FR" sz="1800" i="1">
                <a:solidFill>
                  <a:schemeClr val="dk1"/>
                </a:solidFill>
                <a:latin typeface="Arial"/>
                <a:ea typeface="Arial"/>
                <a:cs typeface="Arial"/>
                <a:sym typeface="Arial"/>
              </a:rPr>
              <a:t>degrade</a:t>
            </a:r>
            <a:r>
              <a:rPr lang="fr-FR" sz="1800">
                <a:solidFill>
                  <a:schemeClr val="dk1"/>
                </a:solidFill>
                <a:latin typeface="Arial"/>
                <a:ea typeface="Arial"/>
                <a:cs typeface="Arial"/>
                <a:sym typeface="Arial"/>
              </a:rPr>
              <a:t> as the r</a:t>
            </a:r>
            <a:r>
              <a:rPr lang="fr-FR" sz="1800" i="1">
                <a:solidFill>
                  <a:schemeClr val="dk1"/>
                </a:solidFill>
                <a:latin typeface="Arial"/>
                <a:ea typeface="Arial"/>
                <a:cs typeface="Arial"/>
                <a:sym typeface="Arial"/>
              </a:rPr>
              <a:t>un processes</a:t>
            </a:r>
            <a:endParaRPr sz="1800" i="1">
              <a:solidFill>
                <a:schemeClr val="dk1"/>
              </a:solidFill>
              <a:latin typeface="Arial"/>
              <a:ea typeface="Arial"/>
              <a:cs typeface="Arial"/>
              <a:sym typeface="Arial"/>
            </a:endParaRPr>
          </a:p>
        </p:txBody>
      </p:sp>
      <p:sp>
        <p:nvSpPr>
          <p:cNvPr id="613" name="Google Shape;613;p43"/>
          <p:cNvSpPr txBox="1"/>
          <p:nvPr/>
        </p:nvSpPr>
        <p:spPr>
          <a:xfrm>
            <a:off x="352910" y="4946489"/>
            <a:ext cx="8511600" cy="1370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FR" sz="1800" b="1">
                <a:solidFill>
                  <a:schemeClr val="dk1"/>
                </a:solidFill>
                <a:latin typeface="Arial"/>
                <a:ea typeface="Arial"/>
                <a:cs typeface="Arial"/>
                <a:sym typeface="Arial"/>
              </a:rPr>
              <a:t>Warning</a:t>
            </a:r>
            <a:r>
              <a:rPr lang="fr-FR" sz="1800">
                <a:solidFill>
                  <a:schemeClr val="dk1"/>
                </a:solidFill>
                <a:latin typeface="Arial"/>
                <a:ea typeface="Arial"/>
                <a:cs typeface="Arial"/>
                <a:sym typeface="Arial"/>
              </a:rPr>
              <a:t>: if the lower quartile for any base is less than 10, or if the median for any base is less than 25.</a:t>
            </a:r>
            <a:endParaRPr sz="18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r>
              <a:rPr lang="fr-FR" sz="1800" b="1">
                <a:solidFill>
                  <a:schemeClr val="dk1"/>
                </a:solidFill>
                <a:latin typeface="Arial"/>
                <a:ea typeface="Arial"/>
                <a:cs typeface="Arial"/>
                <a:sym typeface="Arial"/>
              </a:rPr>
              <a:t>Failure</a:t>
            </a:r>
            <a:r>
              <a:rPr lang="fr-FR" sz="1800">
                <a:solidFill>
                  <a:schemeClr val="dk1"/>
                </a:solidFill>
                <a:latin typeface="Arial"/>
                <a:ea typeface="Arial"/>
                <a:cs typeface="Arial"/>
                <a:sym typeface="Arial"/>
              </a:rPr>
              <a:t>: if the lower quartile for any base is less than 5 or if the median for any base is less than 20.</a:t>
            </a:r>
            <a:endParaRPr sz="18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sz="18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14" name="Google Shape;614;p43"/>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615" name="Google Shape;615;p43"/>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4"/>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Reliability of base calling (per base)</a:t>
            </a:r>
            <a:endParaRPr/>
          </a:p>
        </p:txBody>
      </p:sp>
      <p:sp>
        <p:nvSpPr>
          <p:cNvPr id="621" name="Google Shape;621;p44"/>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38</a:t>
            </a:fld>
            <a:endParaRPr/>
          </a:p>
        </p:txBody>
      </p:sp>
      <p:pic>
        <p:nvPicPr>
          <p:cNvPr id="622" name="Google Shape;622;p44" descr="page31image2099561344"/>
          <p:cNvPicPr preferRelativeResize="0"/>
          <p:nvPr/>
        </p:nvPicPr>
        <p:blipFill rotWithShape="1">
          <a:blip r:embed="rId3">
            <a:alphaModFix/>
          </a:blip>
          <a:srcRect/>
          <a:stretch/>
        </p:blipFill>
        <p:spPr>
          <a:xfrm>
            <a:off x="304800" y="1851959"/>
            <a:ext cx="4279899" cy="3028990"/>
          </a:xfrm>
          <a:prstGeom prst="rect">
            <a:avLst/>
          </a:prstGeom>
          <a:noFill/>
          <a:ln>
            <a:noFill/>
          </a:ln>
        </p:spPr>
      </p:pic>
      <p:sp>
        <p:nvSpPr>
          <p:cNvPr id="623" name="Google Shape;623;p44"/>
          <p:cNvSpPr txBox="1"/>
          <p:nvPr/>
        </p:nvSpPr>
        <p:spPr>
          <a:xfrm rot="-5400000">
            <a:off x="-700650" y="3274261"/>
            <a:ext cx="17400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Quality score</a:t>
            </a:r>
            <a:endParaRPr/>
          </a:p>
        </p:txBody>
      </p:sp>
      <p:sp>
        <p:nvSpPr>
          <p:cNvPr id="624" name="Google Shape;624;p44"/>
          <p:cNvSpPr txBox="1"/>
          <p:nvPr/>
        </p:nvSpPr>
        <p:spPr>
          <a:xfrm>
            <a:off x="1596372" y="4880949"/>
            <a:ext cx="2211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Position in read (bp)</a:t>
            </a:r>
            <a:endParaRPr/>
          </a:p>
        </p:txBody>
      </p:sp>
      <p:pic>
        <p:nvPicPr>
          <p:cNvPr id="625" name="Google Shape;625;p44" descr="page32image2108505408"/>
          <p:cNvPicPr preferRelativeResize="0"/>
          <p:nvPr/>
        </p:nvPicPr>
        <p:blipFill rotWithShape="1">
          <a:blip r:embed="rId4">
            <a:alphaModFix/>
          </a:blip>
          <a:srcRect/>
          <a:stretch/>
        </p:blipFill>
        <p:spPr>
          <a:xfrm>
            <a:off x="4584700" y="1851960"/>
            <a:ext cx="4229101" cy="2949927"/>
          </a:xfrm>
          <a:prstGeom prst="rect">
            <a:avLst/>
          </a:prstGeom>
          <a:noFill/>
          <a:ln>
            <a:noFill/>
          </a:ln>
        </p:spPr>
      </p:pic>
      <p:sp>
        <p:nvSpPr>
          <p:cNvPr id="626" name="Google Shape;626;p44"/>
          <p:cNvSpPr txBox="1"/>
          <p:nvPr/>
        </p:nvSpPr>
        <p:spPr>
          <a:xfrm>
            <a:off x="6085359" y="4880949"/>
            <a:ext cx="2211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Position in read (bp)</a:t>
            </a:r>
            <a:endParaRPr/>
          </a:p>
        </p:txBody>
      </p:sp>
      <p:sp>
        <p:nvSpPr>
          <p:cNvPr id="627" name="Google Shape;627;p44"/>
          <p:cNvSpPr txBox="1"/>
          <p:nvPr/>
        </p:nvSpPr>
        <p:spPr>
          <a:xfrm>
            <a:off x="1449804" y="3034536"/>
            <a:ext cx="20067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GOOD</a:t>
            </a:r>
            <a:endParaRPr/>
          </a:p>
        </p:txBody>
      </p:sp>
      <p:sp>
        <p:nvSpPr>
          <p:cNvPr id="628" name="Google Shape;628;p44"/>
          <p:cNvSpPr txBox="1"/>
          <p:nvPr/>
        </p:nvSpPr>
        <p:spPr>
          <a:xfrm>
            <a:off x="5608074" y="3034535"/>
            <a:ext cx="20067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POOR</a:t>
            </a:r>
            <a:endParaRPr/>
          </a:p>
        </p:txBody>
      </p:sp>
      <p:sp>
        <p:nvSpPr>
          <p:cNvPr id="629" name="Google Shape;629;p44"/>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630" name="Google Shape;630;p44"/>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5"/>
          <p:cNvSpPr txBox="1">
            <a:spLocks noGrp="1"/>
          </p:cNvSpPr>
          <p:nvPr>
            <p:ph type="title"/>
          </p:nvPr>
        </p:nvSpPr>
        <p:spPr>
          <a:xfrm>
            <a:off x="0" y="857250"/>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Reliability of base calling (per sequence)</a:t>
            </a:r>
            <a:endParaRPr/>
          </a:p>
        </p:txBody>
      </p:sp>
      <p:sp>
        <p:nvSpPr>
          <p:cNvPr id="636" name="Google Shape;636;p45"/>
          <p:cNvSpPr txBox="1"/>
          <p:nvPr/>
        </p:nvSpPr>
        <p:spPr>
          <a:xfrm>
            <a:off x="355600" y="5084902"/>
            <a:ext cx="8499300" cy="1544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Warning:</a:t>
            </a:r>
            <a:r>
              <a:rPr lang="fr-FR" sz="1800">
                <a:solidFill>
                  <a:schemeClr val="dk1"/>
                </a:solidFill>
                <a:latin typeface="Arial"/>
                <a:ea typeface="Arial"/>
                <a:cs typeface="Arial"/>
                <a:sym typeface="Arial"/>
              </a:rPr>
              <a:t> if the most frequently observed mean quality is below 27 </a:t>
            </a:r>
            <a:endParaRPr sz="1800">
              <a:solidFill>
                <a:schemeClr val="dk1"/>
              </a:solidFill>
              <a:latin typeface="Arial"/>
              <a:ea typeface="Arial"/>
              <a:cs typeface="Arial"/>
              <a:sym typeface="Arial"/>
            </a:endParaRPr>
          </a:p>
          <a:p>
            <a:pPr marL="0" marR="0" lvl="0" indent="457200" algn="l" rtl="0">
              <a:spcBef>
                <a:spcPts val="0"/>
              </a:spcBef>
              <a:spcAft>
                <a:spcPts val="0"/>
              </a:spcAft>
              <a:buNone/>
            </a:pPr>
            <a:r>
              <a:rPr lang="fr-FR" sz="1800">
                <a:solidFill>
                  <a:schemeClr val="dk1"/>
                </a:solidFill>
                <a:latin typeface="Arial"/>
                <a:ea typeface="Arial"/>
                <a:cs typeface="Arial"/>
                <a:sym typeface="Arial"/>
              </a:rPr>
              <a:t>- this equates to a 0.2% error rate.</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fr-FR" sz="1800" b="1">
                <a:solidFill>
                  <a:schemeClr val="dk1"/>
                </a:solidFill>
                <a:latin typeface="Arial"/>
                <a:ea typeface="Arial"/>
                <a:cs typeface="Arial"/>
                <a:sym typeface="Arial"/>
              </a:rPr>
              <a:t>Failure:</a:t>
            </a:r>
            <a:r>
              <a:rPr lang="fr-FR" sz="1800">
                <a:solidFill>
                  <a:schemeClr val="dk1"/>
                </a:solidFill>
                <a:latin typeface="Arial"/>
                <a:ea typeface="Arial"/>
                <a:cs typeface="Arial"/>
                <a:sym typeface="Arial"/>
              </a:rPr>
              <a:t> if the most frequently observed mean quality is below 20 </a:t>
            </a:r>
            <a:endParaRPr sz="1800">
              <a:solidFill>
                <a:schemeClr val="dk1"/>
              </a:solidFill>
              <a:latin typeface="Arial"/>
              <a:ea typeface="Arial"/>
              <a:cs typeface="Arial"/>
              <a:sym typeface="Arial"/>
            </a:endParaRPr>
          </a:p>
          <a:p>
            <a:pPr marL="0" marR="0" lvl="0" indent="457200" algn="l" rtl="0">
              <a:spcBef>
                <a:spcPts val="0"/>
              </a:spcBef>
              <a:spcAft>
                <a:spcPts val="0"/>
              </a:spcAft>
              <a:buNone/>
            </a:pPr>
            <a:r>
              <a:rPr lang="fr-FR" sz="1800">
                <a:solidFill>
                  <a:schemeClr val="dk1"/>
                </a:solidFill>
                <a:latin typeface="Arial"/>
                <a:ea typeface="Arial"/>
                <a:cs typeface="Arial"/>
                <a:sym typeface="Arial"/>
              </a:rPr>
              <a:t>- this equates to a 1% error rate.</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7" name="Google Shape;637;p45"/>
          <p:cNvSpPr/>
          <p:nvPr/>
        </p:nvSpPr>
        <p:spPr>
          <a:xfrm>
            <a:off x="5905500" y="2422428"/>
            <a:ext cx="25401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The per sequence quality score report allows you to see if a </a:t>
            </a:r>
            <a:r>
              <a:rPr lang="fr-FR" sz="1600" b="1" i="1">
                <a:solidFill>
                  <a:schemeClr val="dk1"/>
                </a:solidFill>
                <a:latin typeface="Arial"/>
                <a:ea typeface="Arial"/>
                <a:cs typeface="Arial"/>
                <a:sym typeface="Arial"/>
              </a:rPr>
              <a:t>subset </a:t>
            </a:r>
            <a:r>
              <a:rPr lang="fr-FR" sz="1600">
                <a:solidFill>
                  <a:schemeClr val="dk1"/>
                </a:solidFill>
                <a:latin typeface="Arial"/>
                <a:ea typeface="Arial"/>
                <a:cs typeface="Arial"/>
                <a:sym typeface="Arial"/>
              </a:rPr>
              <a:t>of your sequences have </a:t>
            </a:r>
            <a:r>
              <a:rPr lang="fr-FR" sz="1600" b="1" i="1">
                <a:solidFill>
                  <a:schemeClr val="dk1"/>
                </a:solidFill>
                <a:latin typeface="Arial"/>
                <a:ea typeface="Arial"/>
                <a:cs typeface="Arial"/>
                <a:sym typeface="Arial"/>
              </a:rPr>
              <a:t>universally low quality values. </a:t>
            </a:r>
            <a:endParaRPr sz="1600">
              <a:solidFill>
                <a:schemeClr val="dk1"/>
              </a:solidFill>
              <a:latin typeface="Arial"/>
              <a:ea typeface="Arial"/>
              <a:cs typeface="Arial"/>
              <a:sym typeface="Arial"/>
            </a:endParaRPr>
          </a:p>
        </p:txBody>
      </p:sp>
      <p:pic>
        <p:nvPicPr>
          <p:cNvPr id="638" name="Google Shape;638;p45" descr="page33image2060725264"/>
          <p:cNvPicPr preferRelativeResize="0"/>
          <p:nvPr/>
        </p:nvPicPr>
        <p:blipFill rotWithShape="1">
          <a:blip r:embed="rId3">
            <a:alphaModFix/>
          </a:blip>
          <a:srcRect/>
          <a:stretch/>
        </p:blipFill>
        <p:spPr>
          <a:xfrm>
            <a:off x="558800" y="1542450"/>
            <a:ext cx="4559300" cy="3391447"/>
          </a:xfrm>
          <a:prstGeom prst="rect">
            <a:avLst/>
          </a:prstGeom>
          <a:noFill/>
          <a:ln>
            <a:noFill/>
          </a:ln>
        </p:spPr>
      </p:pic>
      <p:sp>
        <p:nvSpPr>
          <p:cNvPr id="639" name="Google Shape;639;p45"/>
          <p:cNvSpPr txBox="1"/>
          <p:nvPr/>
        </p:nvSpPr>
        <p:spPr>
          <a:xfrm>
            <a:off x="0" y="107036"/>
            <a:ext cx="8686800" cy="685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FFFFFF"/>
              </a:buClr>
              <a:buSzPts val="2800"/>
              <a:buFont typeface="Arial"/>
              <a:buNone/>
            </a:pPr>
            <a:r>
              <a:rPr lang="fr-FR" sz="2800">
                <a:solidFill>
                  <a:srgbClr val="FFFFFF"/>
                </a:solidFill>
                <a:latin typeface="Arial"/>
                <a:ea typeface="Arial"/>
                <a:cs typeface="Arial"/>
                <a:sym typeface="Arial"/>
              </a:rPr>
              <a:t>Reliability of base calling (per sequence)</a:t>
            </a:r>
            <a:endParaRPr sz="28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0" y="0"/>
            <a:ext cx="8686800" cy="913638"/>
          </a:xfrm>
          <a:prstGeom prst="rect">
            <a:avLst/>
          </a:prstGeom>
          <a:noFill/>
          <a:ln>
            <a:noFill/>
          </a:ln>
        </p:spPr>
        <p:txBody>
          <a:bodyPr spcFirstLastPara="1" wrap="square" lIns="360000" tIns="45700" rIns="91425" bIns="45700" anchor="ctr" anchorCtr="0">
            <a:noAutofit/>
          </a:bodyPr>
          <a:lstStyle/>
          <a:p>
            <a:pPr marL="0" marR="0" lvl="0" indent="0" algn="l" rtl="0">
              <a:spcBef>
                <a:spcPts val="0"/>
              </a:spcBef>
              <a:spcAft>
                <a:spcPts val="0"/>
              </a:spcAft>
              <a:buClr>
                <a:srgbClr val="FFFFFF"/>
              </a:buClr>
              <a:buSzPts val="2800"/>
              <a:buFont typeface="Arial"/>
              <a:buNone/>
            </a:pPr>
            <a:r>
              <a:rPr lang="fr-FR"/>
              <a:t>Plan général sur les 8h de TD </a:t>
            </a:r>
            <a:endParaRPr sz="2800" b="0" i="0" u="none" strike="noStrike" cap="none">
              <a:solidFill>
                <a:srgbClr val="FFFFFF"/>
              </a:solidFill>
              <a:latin typeface="Arial"/>
              <a:ea typeface="Arial"/>
              <a:cs typeface="Arial"/>
              <a:sym typeface="Arial"/>
            </a:endParaRPr>
          </a:p>
        </p:txBody>
      </p:sp>
      <p:sp>
        <p:nvSpPr>
          <p:cNvPr id="89" name="Google Shape;89;p11"/>
          <p:cNvSpPr txBox="1">
            <a:spLocks noGrp="1"/>
          </p:cNvSpPr>
          <p:nvPr>
            <p:ph type="body" idx="1"/>
          </p:nvPr>
        </p:nvSpPr>
        <p:spPr>
          <a:xfrm>
            <a:off x="184850" y="1566775"/>
            <a:ext cx="8644500" cy="4685400"/>
          </a:xfrm>
          <a:prstGeom prst="rect">
            <a:avLst/>
          </a:prstGeom>
          <a:noFill/>
          <a:ln>
            <a:noFill/>
          </a:ln>
        </p:spPr>
        <p:txBody>
          <a:bodyPr spcFirstLastPara="1" wrap="square" lIns="91425" tIns="45700" rIns="91425" bIns="45700" anchor="t" anchorCtr="0">
            <a:noAutofit/>
          </a:bodyPr>
          <a:lstStyle/>
          <a:p>
            <a:pPr marL="342900" marR="0" lvl="0" indent="-215900" algn="l" rtl="0">
              <a:lnSpc>
                <a:spcPct val="115000"/>
              </a:lnSpc>
              <a:spcBef>
                <a:spcPts val="0"/>
              </a:spcBef>
              <a:spcAft>
                <a:spcPts val="0"/>
              </a:spcAft>
              <a:buClr>
                <a:schemeClr val="accent6"/>
              </a:buClr>
              <a:buSzPts val="2000"/>
              <a:buFont typeface="Merriweather Sans"/>
              <a:buNone/>
            </a:pPr>
            <a:r>
              <a:rPr lang="fr-FR" sz="2200" dirty="0"/>
              <a:t>Session 1 (3h)</a:t>
            </a:r>
            <a:endParaRPr sz="2200" dirty="0"/>
          </a:p>
          <a:p>
            <a:pPr marL="457200" marR="0" lvl="0" indent="-355600" algn="l" rtl="0">
              <a:lnSpc>
                <a:spcPct val="100000"/>
              </a:lnSpc>
              <a:spcBef>
                <a:spcPts val="0"/>
              </a:spcBef>
              <a:spcAft>
                <a:spcPts val="0"/>
              </a:spcAft>
              <a:buSzPts val="2000"/>
              <a:buChar char="-"/>
            </a:pPr>
            <a:r>
              <a:rPr lang="fr-FR" dirty="0"/>
              <a:t>Installation des packages R </a:t>
            </a:r>
            <a:endParaRPr dirty="0"/>
          </a:p>
          <a:p>
            <a:pPr marL="457200" marR="0" lvl="0" indent="-355600" algn="l" rtl="0">
              <a:lnSpc>
                <a:spcPct val="100000"/>
              </a:lnSpc>
              <a:spcBef>
                <a:spcPts val="0"/>
              </a:spcBef>
              <a:spcAft>
                <a:spcPts val="0"/>
              </a:spcAft>
              <a:buSzPts val="2000"/>
              <a:buChar char="-"/>
            </a:pPr>
            <a:r>
              <a:rPr lang="fr-FR" dirty="0"/>
              <a:t>Introduction des bases en cancérologie </a:t>
            </a:r>
            <a:endParaRPr dirty="0"/>
          </a:p>
          <a:p>
            <a:pPr marL="457200" marR="0" lvl="0" indent="-355600" algn="l" rtl="0">
              <a:lnSpc>
                <a:spcPct val="100000"/>
              </a:lnSpc>
              <a:spcBef>
                <a:spcPts val="0"/>
              </a:spcBef>
              <a:spcAft>
                <a:spcPts val="0"/>
              </a:spcAft>
              <a:buSzPts val="2000"/>
              <a:buChar char="-"/>
            </a:pPr>
            <a:r>
              <a:rPr lang="fr-FR" dirty="0"/>
              <a:t>Présentation du contexte du TD et introduction aux analyses NGS</a:t>
            </a:r>
            <a:endParaRPr dirty="0"/>
          </a:p>
          <a:p>
            <a:pPr marL="457200" marR="0" lvl="0" indent="-355600" algn="l" rtl="0">
              <a:lnSpc>
                <a:spcPct val="100000"/>
              </a:lnSpc>
              <a:spcBef>
                <a:spcPts val="0"/>
              </a:spcBef>
              <a:spcAft>
                <a:spcPts val="0"/>
              </a:spcAft>
              <a:buSzPts val="2000"/>
              <a:buChar char="-"/>
            </a:pPr>
            <a:r>
              <a:rPr lang="fr-FR" dirty="0"/>
              <a:t>TD partie 1: Traitement primaire des données NGS </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dirty="0"/>
          </a:p>
          <a:p>
            <a:pPr marL="0" marR="0" lvl="0" indent="0" algn="l" rtl="0">
              <a:lnSpc>
                <a:spcPct val="115000"/>
              </a:lnSpc>
              <a:spcBef>
                <a:spcPts val="0"/>
              </a:spcBef>
              <a:spcAft>
                <a:spcPts val="0"/>
              </a:spcAft>
              <a:buNone/>
            </a:pPr>
            <a:r>
              <a:rPr lang="fr-FR" sz="2200" dirty="0"/>
              <a:t>Session 2 (3h)</a:t>
            </a:r>
            <a:endParaRPr sz="2200" dirty="0"/>
          </a:p>
          <a:p>
            <a:pPr marL="457200" marR="0" lvl="0" indent="-355600" algn="l" rtl="0">
              <a:lnSpc>
                <a:spcPct val="100000"/>
              </a:lnSpc>
              <a:spcBef>
                <a:spcPts val="0"/>
              </a:spcBef>
              <a:spcAft>
                <a:spcPts val="0"/>
              </a:spcAft>
              <a:buSzPts val="2000"/>
              <a:buChar char="-"/>
            </a:pPr>
            <a:r>
              <a:rPr lang="fr-FR" dirty="0"/>
              <a:t>TD partie 2: Recherche de </a:t>
            </a:r>
            <a:r>
              <a:rPr lang="fr-FR" dirty="0" err="1"/>
              <a:t>variants</a:t>
            </a:r>
            <a:r>
              <a:rPr lang="fr-FR" dirty="0"/>
              <a:t> et classification de patients</a:t>
            </a:r>
          </a:p>
          <a:p>
            <a:pPr marL="457200" marR="0" lvl="0" indent="-355600" algn="l" rtl="0">
              <a:lnSpc>
                <a:spcPct val="100000"/>
              </a:lnSpc>
              <a:spcBef>
                <a:spcPts val="0"/>
              </a:spcBef>
              <a:spcAft>
                <a:spcPts val="0"/>
              </a:spcAft>
              <a:buSzPts val="2000"/>
              <a:buChar char="-"/>
            </a:pPr>
            <a:r>
              <a:rPr lang="fr-FR" dirty="0"/>
              <a:t>TD partie 3: Analyse différentielle du </a:t>
            </a:r>
            <a:r>
              <a:rPr lang="fr-FR" dirty="0" err="1"/>
              <a:t>transcriptome</a:t>
            </a:r>
            <a:r>
              <a:rPr lang="fr-FR" dirty="0"/>
              <a:t> et annotations fonctionnelles</a:t>
            </a:r>
          </a:p>
        </p:txBody>
      </p:sp>
      <p:sp>
        <p:nvSpPr>
          <p:cNvPr id="90" name="Google Shape;90;p11"/>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91" name="Google Shape;91;p11"/>
          <p:cNvSpPr txBox="1">
            <a:spLocks noGrp="1"/>
          </p:cNvSpPr>
          <p:nvPr>
            <p:ph type="ftr" idx="11"/>
          </p:nvPr>
        </p:nvSpPr>
        <p:spPr>
          <a:xfrm>
            <a:off x="3039530" y="6654800"/>
            <a:ext cx="5257800" cy="20637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Font typeface="Arial"/>
              <a:buNone/>
            </a:pPr>
            <a:r>
              <a:rPr lang="fr-FR"/>
              <a:t>rNGSClass - application en cancérologie</a:t>
            </a:r>
            <a:endParaRPr sz="1000" b="0" i="0" u="none" strike="noStrike" cap="none">
              <a:solidFill>
                <a:schemeClr val="dk2"/>
              </a:solidFill>
              <a:latin typeface="Arial"/>
              <a:ea typeface="Arial"/>
              <a:cs typeface="Arial"/>
              <a:sym typeface="Arial"/>
            </a:endParaRPr>
          </a:p>
        </p:txBody>
      </p:sp>
      <p:sp>
        <p:nvSpPr>
          <p:cNvPr id="92" name="Google Shape;92;p11"/>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fr-FR" sz="900" b="0" i="0" u="none" strike="noStrike" cap="none">
                <a:solidFill>
                  <a:srgbClr val="009DE0"/>
                </a:solidFill>
                <a:latin typeface="Arial"/>
                <a:ea typeface="Arial"/>
                <a:cs typeface="Arial"/>
                <a:sym typeface="Arial"/>
              </a:rPr>
              <a:t>4</a:t>
            </a:fld>
            <a:endParaRPr sz="900" b="0" i="0" u="none" strike="noStrike" cap="none">
              <a:solidFill>
                <a:srgbClr val="009DE0"/>
              </a:solidFill>
              <a:latin typeface="Arial"/>
              <a:ea typeface="Arial"/>
              <a:cs typeface="Arial"/>
              <a:sym typeface="Arial"/>
            </a:endParaRPr>
          </a:p>
        </p:txBody>
      </p:sp>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6"/>
          <p:cNvSpPr txBox="1">
            <a:spLocks noGrp="1"/>
          </p:cNvSpPr>
          <p:nvPr>
            <p:ph type="title"/>
          </p:nvPr>
        </p:nvSpPr>
        <p:spPr>
          <a:xfrm>
            <a:off x="0" y="857250"/>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Reliability of base calling (per sequence)</a:t>
            </a:r>
            <a:endParaRPr/>
          </a:p>
        </p:txBody>
      </p:sp>
      <p:pic>
        <p:nvPicPr>
          <p:cNvPr id="645" name="Google Shape;645;p46" descr="page33image2060725264"/>
          <p:cNvPicPr preferRelativeResize="0"/>
          <p:nvPr/>
        </p:nvPicPr>
        <p:blipFill rotWithShape="1">
          <a:blip r:embed="rId3">
            <a:alphaModFix/>
          </a:blip>
          <a:srcRect/>
          <a:stretch/>
        </p:blipFill>
        <p:spPr>
          <a:xfrm>
            <a:off x="215900" y="2050451"/>
            <a:ext cx="4226442" cy="3143850"/>
          </a:xfrm>
          <a:prstGeom prst="rect">
            <a:avLst/>
          </a:prstGeom>
          <a:noFill/>
          <a:ln>
            <a:noFill/>
          </a:ln>
        </p:spPr>
      </p:pic>
      <p:sp>
        <p:nvSpPr>
          <p:cNvPr id="646" name="Google Shape;646;p46"/>
          <p:cNvSpPr txBox="1"/>
          <p:nvPr/>
        </p:nvSpPr>
        <p:spPr>
          <a:xfrm>
            <a:off x="0" y="107036"/>
            <a:ext cx="8686800" cy="685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FFFFFF"/>
              </a:buClr>
              <a:buSzPts val="2800"/>
              <a:buFont typeface="Arial"/>
              <a:buNone/>
            </a:pPr>
            <a:r>
              <a:rPr lang="fr-FR" sz="2800">
                <a:solidFill>
                  <a:srgbClr val="FFFFFF"/>
                </a:solidFill>
                <a:latin typeface="Arial"/>
                <a:ea typeface="Arial"/>
                <a:cs typeface="Arial"/>
                <a:sym typeface="Arial"/>
              </a:rPr>
              <a:t>Reliability of base calling (per sequence)</a:t>
            </a:r>
            <a:endParaRPr sz="2800">
              <a:solidFill>
                <a:srgbClr val="FFFFFF"/>
              </a:solidFill>
              <a:latin typeface="Arial"/>
              <a:ea typeface="Arial"/>
              <a:cs typeface="Arial"/>
              <a:sym typeface="Arial"/>
            </a:endParaRPr>
          </a:p>
        </p:txBody>
      </p:sp>
      <p:pic>
        <p:nvPicPr>
          <p:cNvPr id="647" name="Google Shape;647;p46" descr="page34image2140743552"/>
          <p:cNvPicPr preferRelativeResize="0"/>
          <p:nvPr/>
        </p:nvPicPr>
        <p:blipFill rotWithShape="1">
          <a:blip r:embed="rId4">
            <a:alphaModFix/>
          </a:blip>
          <a:srcRect/>
          <a:stretch/>
        </p:blipFill>
        <p:spPr>
          <a:xfrm>
            <a:off x="4616214" y="2050451"/>
            <a:ext cx="4261086" cy="3143850"/>
          </a:xfrm>
          <a:prstGeom prst="rect">
            <a:avLst/>
          </a:prstGeom>
          <a:noFill/>
          <a:ln>
            <a:noFill/>
          </a:ln>
        </p:spPr>
      </p:pic>
      <p:sp>
        <p:nvSpPr>
          <p:cNvPr id="648" name="Google Shape;648;p46"/>
          <p:cNvSpPr txBox="1"/>
          <p:nvPr/>
        </p:nvSpPr>
        <p:spPr>
          <a:xfrm>
            <a:off x="1449804" y="3034536"/>
            <a:ext cx="20067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GOOD</a:t>
            </a:r>
            <a:endParaRPr/>
          </a:p>
        </p:txBody>
      </p:sp>
      <p:sp>
        <p:nvSpPr>
          <p:cNvPr id="649" name="Google Shape;649;p46"/>
          <p:cNvSpPr txBox="1"/>
          <p:nvPr/>
        </p:nvSpPr>
        <p:spPr>
          <a:xfrm>
            <a:off x="5608074" y="3034535"/>
            <a:ext cx="20067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POOR</a:t>
            </a:r>
            <a:endParaRPr/>
          </a:p>
        </p:txBody>
      </p:sp>
      <p:sp>
        <p:nvSpPr>
          <p:cNvPr id="650" name="Google Shape;650;p46"/>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651" name="Google Shape;651;p46"/>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7"/>
          <p:cNvSpPr txBox="1">
            <a:spLocks noGrp="1"/>
          </p:cNvSpPr>
          <p:nvPr>
            <p:ph type="title"/>
          </p:nvPr>
        </p:nvSpPr>
        <p:spPr>
          <a:xfrm>
            <a:off x="0" y="857250"/>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Contamination: per base sequence content</a:t>
            </a:r>
            <a:endParaRPr/>
          </a:p>
        </p:txBody>
      </p:sp>
      <p:sp>
        <p:nvSpPr>
          <p:cNvPr id="657" name="Google Shape;657;p47"/>
          <p:cNvSpPr txBox="1"/>
          <p:nvPr/>
        </p:nvSpPr>
        <p:spPr>
          <a:xfrm>
            <a:off x="618656" y="5145746"/>
            <a:ext cx="8236500" cy="1341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Warning</a:t>
            </a:r>
            <a:r>
              <a:rPr lang="fr-FR" sz="1800">
                <a:solidFill>
                  <a:schemeClr val="dk1"/>
                </a:solidFill>
                <a:latin typeface="Arial"/>
                <a:ea typeface="Arial"/>
                <a:cs typeface="Arial"/>
                <a:sym typeface="Arial"/>
              </a:rPr>
              <a:t>: if the difference between A and T, or G and C is greater than 10% in any position.</a:t>
            </a:r>
            <a:br>
              <a:rPr lang="fr-FR" sz="1800">
                <a:solidFill>
                  <a:schemeClr val="dk1"/>
                </a:solidFill>
                <a:latin typeface="Arial"/>
                <a:ea typeface="Arial"/>
                <a:cs typeface="Arial"/>
                <a:sym typeface="Arial"/>
              </a:rPr>
            </a:br>
            <a:r>
              <a:rPr lang="fr-FR" sz="1800" b="1">
                <a:solidFill>
                  <a:schemeClr val="dk1"/>
                </a:solidFill>
                <a:latin typeface="Arial"/>
                <a:ea typeface="Arial"/>
                <a:cs typeface="Arial"/>
                <a:sym typeface="Arial"/>
              </a:rPr>
              <a:t>Failure</a:t>
            </a:r>
            <a:r>
              <a:rPr lang="fr-FR" sz="1800">
                <a:solidFill>
                  <a:schemeClr val="dk1"/>
                </a:solidFill>
                <a:latin typeface="Arial"/>
                <a:ea typeface="Arial"/>
                <a:cs typeface="Arial"/>
                <a:sym typeface="Arial"/>
              </a:rPr>
              <a:t>: if the difference between A and T, or G and C is greater than 20% in any position.</a:t>
            </a:r>
            <a:endParaRPr sz="1800">
              <a:solidFill>
                <a:schemeClr val="dk1"/>
              </a:solidFill>
              <a:latin typeface="Arial"/>
              <a:ea typeface="Arial"/>
              <a:cs typeface="Arial"/>
              <a:sym typeface="Arial"/>
            </a:endParaRPr>
          </a:p>
        </p:txBody>
      </p:sp>
      <p:sp>
        <p:nvSpPr>
          <p:cNvPr id="658" name="Google Shape;658;p47"/>
          <p:cNvSpPr txBox="1"/>
          <p:nvPr/>
        </p:nvSpPr>
        <p:spPr>
          <a:xfrm>
            <a:off x="0" y="57863"/>
            <a:ext cx="8686800" cy="685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FFFFFF"/>
              </a:buClr>
              <a:buSzPts val="2800"/>
              <a:buFont typeface="Arial"/>
              <a:buNone/>
            </a:pPr>
            <a:r>
              <a:rPr lang="fr-FR" sz="2800">
                <a:solidFill>
                  <a:srgbClr val="FFFFFF"/>
                </a:solidFill>
                <a:latin typeface="Arial"/>
                <a:ea typeface="Arial"/>
                <a:cs typeface="Arial"/>
                <a:sym typeface="Arial"/>
              </a:rPr>
              <a:t>Contamination: per base sequence content</a:t>
            </a:r>
            <a:endParaRPr/>
          </a:p>
        </p:txBody>
      </p:sp>
      <p:sp>
        <p:nvSpPr>
          <p:cNvPr id="659" name="Google Shape;659;p47"/>
          <p:cNvSpPr txBox="1"/>
          <p:nvPr/>
        </p:nvSpPr>
        <p:spPr>
          <a:xfrm>
            <a:off x="5787556" y="1922698"/>
            <a:ext cx="2485500" cy="2157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In a </a:t>
            </a:r>
            <a:r>
              <a:rPr lang="fr-FR" sz="1800" b="1" i="1">
                <a:solidFill>
                  <a:schemeClr val="dk1"/>
                </a:solidFill>
                <a:latin typeface="Arial"/>
                <a:ea typeface="Arial"/>
                <a:cs typeface="Arial"/>
                <a:sym typeface="Arial"/>
              </a:rPr>
              <a:t>random library</a:t>
            </a:r>
            <a:r>
              <a:rPr lang="fr-FR" sz="1800">
                <a:solidFill>
                  <a:schemeClr val="dk1"/>
                </a:solidFill>
                <a:latin typeface="Arial"/>
                <a:ea typeface="Arial"/>
                <a:cs typeface="Arial"/>
                <a:sym typeface="Arial"/>
              </a:rPr>
              <a:t> you would expect </a:t>
            </a:r>
            <a:r>
              <a:rPr lang="fr-FR" sz="1800" b="1" i="1">
                <a:solidFill>
                  <a:schemeClr val="dk1"/>
                </a:solidFill>
                <a:latin typeface="Arial"/>
                <a:ea typeface="Arial"/>
                <a:cs typeface="Arial"/>
                <a:sym typeface="Arial"/>
              </a:rPr>
              <a:t>no difference</a:t>
            </a:r>
            <a:r>
              <a:rPr lang="fr-FR" sz="1800">
                <a:solidFill>
                  <a:schemeClr val="dk1"/>
                </a:solidFill>
                <a:latin typeface="Arial"/>
                <a:ea typeface="Arial"/>
                <a:cs typeface="Arial"/>
                <a:sym typeface="Arial"/>
              </a:rPr>
              <a:t> between the different bases</a:t>
            </a:r>
            <a:endParaRPr sz="1800">
              <a:solidFill>
                <a:schemeClr val="dk1"/>
              </a:solidFill>
              <a:latin typeface="Arial"/>
              <a:ea typeface="Arial"/>
              <a:cs typeface="Arial"/>
              <a:sym typeface="Arial"/>
            </a:endParaRPr>
          </a:p>
        </p:txBody>
      </p:sp>
      <p:pic>
        <p:nvPicPr>
          <p:cNvPr id="660" name="Google Shape;660;p47" descr="page35image2122996912"/>
          <p:cNvPicPr preferRelativeResize="0"/>
          <p:nvPr/>
        </p:nvPicPr>
        <p:blipFill rotWithShape="1">
          <a:blip r:embed="rId3">
            <a:alphaModFix/>
          </a:blip>
          <a:srcRect/>
          <a:stretch/>
        </p:blipFill>
        <p:spPr>
          <a:xfrm>
            <a:off x="203200" y="1199850"/>
            <a:ext cx="5194300" cy="3651750"/>
          </a:xfrm>
          <a:prstGeom prst="rect">
            <a:avLst/>
          </a:prstGeom>
          <a:noFill/>
          <a:ln>
            <a:noFill/>
          </a:ln>
        </p:spPr>
      </p:pic>
      <p:sp>
        <p:nvSpPr>
          <p:cNvPr id="661" name="Google Shape;661;p47"/>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662" name="Google Shape;662;p47"/>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8"/>
          <p:cNvSpPr txBox="1">
            <a:spLocks noGrp="1"/>
          </p:cNvSpPr>
          <p:nvPr>
            <p:ph type="title"/>
          </p:nvPr>
        </p:nvSpPr>
        <p:spPr>
          <a:xfrm>
            <a:off x="0" y="857250"/>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Contamination: per base sequence content</a:t>
            </a:r>
            <a:endParaRPr/>
          </a:p>
        </p:txBody>
      </p:sp>
      <p:sp>
        <p:nvSpPr>
          <p:cNvPr id="668" name="Google Shape;668;p48"/>
          <p:cNvSpPr txBox="1"/>
          <p:nvPr/>
        </p:nvSpPr>
        <p:spPr>
          <a:xfrm>
            <a:off x="0" y="57863"/>
            <a:ext cx="8686800" cy="685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FFFFFF"/>
              </a:buClr>
              <a:buSzPts val="2800"/>
              <a:buFont typeface="Arial"/>
              <a:buNone/>
            </a:pPr>
            <a:r>
              <a:rPr lang="fr-FR" sz="2800">
                <a:solidFill>
                  <a:srgbClr val="FFFFFF"/>
                </a:solidFill>
                <a:latin typeface="Arial"/>
                <a:ea typeface="Arial"/>
                <a:cs typeface="Arial"/>
                <a:sym typeface="Arial"/>
              </a:rPr>
              <a:t>Contamination: per base sequence content</a:t>
            </a:r>
            <a:endParaRPr/>
          </a:p>
        </p:txBody>
      </p:sp>
      <p:pic>
        <p:nvPicPr>
          <p:cNvPr id="669" name="Google Shape;669;p48" descr="page36image2083264144"/>
          <p:cNvPicPr preferRelativeResize="0"/>
          <p:nvPr/>
        </p:nvPicPr>
        <p:blipFill rotWithShape="1">
          <a:blip r:embed="rId3">
            <a:alphaModFix/>
          </a:blip>
          <a:srcRect/>
          <a:stretch/>
        </p:blipFill>
        <p:spPr>
          <a:xfrm>
            <a:off x="-1" y="1137352"/>
            <a:ext cx="4406902" cy="3098184"/>
          </a:xfrm>
          <a:prstGeom prst="rect">
            <a:avLst/>
          </a:prstGeom>
          <a:noFill/>
          <a:ln>
            <a:noFill/>
          </a:ln>
        </p:spPr>
      </p:pic>
      <p:pic>
        <p:nvPicPr>
          <p:cNvPr id="670" name="Google Shape;670;p48" descr="page36image2083264576"/>
          <p:cNvPicPr preferRelativeResize="0"/>
          <p:nvPr/>
        </p:nvPicPr>
        <p:blipFill rotWithShape="1">
          <a:blip r:embed="rId4">
            <a:alphaModFix/>
          </a:blip>
          <a:srcRect/>
          <a:stretch/>
        </p:blipFill>
        <p:spPr>
          <a:xfrm>
            <a:off x="4737100" y="1199850"/>
            <a:ext cx="4279901" cy="2996792"/>
          </a:xfrm>
          <a:prstGeom prst="rect">
            <a:avLst/>
          </a:prstGeom>
          <a:noFill/>
          <a:ln>
            <a:noFill/>
          </a:ln>
        </p:spPr>
      </p:pic>
      <p:pic>
        <p:nvPicPr>
          <p:cNvPr id="671" name="Google Shape;671;p48"/>
          <p:cNvPicPr preferRelativeResize="0"/>
          <p:nvPr/>
        </p:nvPicPr>
        <p:blipFill rotWithShape="1">
          <a:blip r:embed="rId5">
            <a:alphaModFix/>
          </a:blip>
          <a:srcRect/>
          <a:stretch/>
        </p:blipFill>
        <p:spPr>
          <a:xfrm>
            <a:off x="2329539" y="3741959"/>
            <a:ext cx="4154722" cy="3116042"/>
          </a:xfrm>
          <a:prstGeom prst="rect">
            <a:avLst/>
          </a:prstGeom>
          <a:noFill/>
          <a:ln>
            <a:noFill/>
          </a:ln>
        </p:spPr>
      </p:pic>
      <p:sp>
        <p:nvSpPr>
          <p:cNvPr id="672" name="Google Shape;672;p48"/>
          <p:cNvSpPr txBox="1"/>
          <p:nvPr/>
        </p:nvSpPr>
        <p:spPr>
          <a:xfrm>
            <a:off x="1489565" y="2268907"/>
            <a:ext cx="20067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GOOD</a:t>
            </a:r>
            <a:endParaRPr/>
          </a:p>
        </p:txBody>
      </p:sp>
      <p:sp>
        <p:nvSpPr>
          <p:cNvPr id="673" name="Google Shape;673;p48"/>
          <p:cNvSpPr txBox="1"/>
          <p:nvPr/>
        </p:nvSpPr>
        <p:spPr>
          <a:xfrm>
            <a:off x="5647835" y="2268906"/>
            <a:ext cx="20067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POOR</a:t>
            </a:r>
            <a:endParaRPr/>
          </a:p>
        </p:txBody>
      </p:sp>
      <p:sp>
        <p:nvSpPr>
          <p:cNvPr id="674" name="Google Shape;674;p48"/>
          <p:cNvSpPr txBox="1"/>
          <p:nvPr/>
        </p:nvSpPr>
        <p:spPr>
          <a:xfrm>
            <a:off x="2705100" y="4715204"/>
            <a:ext cx="36576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GOOD – RNA-seq</a:t>
            </a:r>
            <a:endParaRPr sz="3200">
              <a:solidFill>
                <a:srgbClr val="FF0000"/>
              </a:solidFill>
              <a:latin typeface="Arial"/>
              <a:ea typeface="Arial"/>
              <a:cs typeface="Arial"/>
              <a:sym typeface="Arial"/>
            </a:endParaRPr>
          </a:p>
        </p:txBody>
      </p:sp>
      <p:sp>
        <p:nvSpPr>
          <p:cNvPr id="675" name="Google Shape;675;p48"/>
          <p:cNvSpPr/>
          <p:nvPr/>
        </p:nvSpPr>
        <p:spPr>
          <a:xfrm>
            <a:off x="2519203" y="6251756"/>
            <a:ext cx="3775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biased selection of random primers</a:t>
            </a:r>
            <a:endParaRPr sz="1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9"/>
          <p:cNvSpPr txBox="1">
            <a:spLocks noGrp="1"/>
          </p:cNvSpPr>
          <p:nvPr>
            <p:ph type="title"/>
          </p:nvPr>
        </p:nvSpPr>
        <p:spPr>
          <a:xfrm>
            <a:off x="0" y="857250"/>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Duplication: subset enrichment</a:t>
            </a:r>
            <a:endParaRPr/>
          </a:p>
        </p:txBody>
      </p:sp>
      <p:sp>
        <p:nvSpPr>
          <p:cNvPr id="681" name="Google Shape;681;p49"/>
          <p:cNvSpPr txBox="1"/>
          <p:nvPr/>
        </p:nvSpPr>
        <p:spPr>
          <a:xfrm>
            <a:off x="254000" y="5760351"/>
            <a:ext cx="8601000" cy="772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Warning</a:t>
            </a:r>
            <a:r>
              <a:rPr lang="fr-FR" sz="1800">
                <a:solidFill>
                  <a:schemeClr val="dk1"/>
                </a:solidFill>
                <a:latin typeface="Arial"/>
                <a:ea typeface="Arial"/>
                <a:cs typeface="Arial"/>
                <a:sym typeface="Arial"/>
              </a:rPr>
              <a:t>: if non-unique sequences make up more than 20% of the total.</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fr-FR" sz="1800" b="1">
                <a:solidFill>
                  <a:schemeClr val="dk1"/>
                </a:solidFill>
                <a:latin typeface="Arial"/>
                <a:ea typeface="Arial"/>
                <a:cs typeface="Arial"/>
                <a:sym typeface="Arial"/>
              </a:rPr>
              <a:t>Failure</a:t>
            </a:r>
            <a:r>
              <a:rPr lang="fr-FR" sz="1800">
                <a:solidFill>
                  <a:schemeClr val="dk1"/>
                </a:solidFill>
                <a:latin typeface="Arial"/>
                <a:ea typeface="Arial"/>
                <a:cs typeface="Arial"/>
                <a:sym typeface="Arial"/>
              </a:rPr>
              <a:t>: if non-unique sequences make up more than 50% of the total.</a:t>
            </a: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2" name="Google Shape;682;p49"/>
          <p:cNvSpPr txBox="1"/>
          <p:nvPr/>
        </p:nvSpPr>
        <p:spPr>
          <a:xfrm>
            <a:off x="6272710" y="1952012"/>
            <a:ext cx="2582400" cy="3391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 duplication detection requires an exact sequence match over the whole length of the sequence</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fr-FR" sz="1800">
                <a:solidFill>
                  <a:schemeClr val="dk1"/>
                </a:solidFill>
                <a:latin typeface="Arial"/>
                <a:ea typeface="Arial"/>
                <a:cs typeface="Arial"/>
                <a:sym typeface="Arial"/>
              </a:rPr>
              <a:t>- biological and technical replicates can be distinguished by a system such as random barcoding</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3" name="Google Shape;683;p49"/>
          <p:cNvSpPr txBox="1"/>
          <p:nvPr/>
        </p:nvSpPr>
        <p:spPr>
          <a:xfrm>
            <a:off x="0" y="98236"/>
            <a:ext cx="8686800" cy="685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FFFFFF"/>
              </a:buClr>
              <a:buSzPts val="2800"/>
              <a:buFont typeface="Arial"/>
              <a:buNone/>
            </a:pPr>
            <a:r>
              <a:rPr lang="fr-FR" sz="2800">
                <a:solidFill>
                  <a:srgbClr val="FFFFFF"/>
                </a:solidFill>
                <a:latin typeface="Arial"/>
                <a:ea typeface="Arial"/>
                <a:cs typeface="Arial"/>
                <a:sym typeface="Arial"/>
              </a:rPr>
              <a:t>Duplication: subset enrichment</a:t>
            </a:r>
            <a:endParaRPr sz="2800">
              <a:solidFill>
                <a:srgbClr val="FFFFFF"/>
              </a:solidFill>
              <a:latin typeface="Arial"/>
              <a:ea typeface="Arial"/>
              <a:cs typeface="Arial"/>
              <a:sym typeface="Arial"/>
            </a:endParaRPr>
          </a:p>
        </p:txBody>
      </p:sp>
      <p:pic>
        <p:nvPicPr>
          <p:cNvPr id="684" name="Google Shape;684;p49" descr="QC Fail Sequencing » Libraries can contain technical duplication"/>
          <p:cNvPicPr preferRelativeResize="0"/>
          <p:nvPr/>
        </p:nvPicPr>
        <p:blipFill rotWithShape="1">
          <a:blip r:embed="rId3">
            <a:alphaModFix/>
          </a:blip>
          <a:srcRect/>
          <a:stretch/>
        </p:blipFill>
        <p:spPr>
          <a:xfrm>
            <a:off x="469901" y="1408057"/>
            <a:ext cx="5520653" cy="4144086"/>
          </a:xfrm>
          <a:prstGeom prst="rect">
            <a:avLst/>
          </a:prstGeom>
          <a:noFill/>
          <a:ln>
            <a:noFill/>
          </a:ln>
        </p:spPr>
      </p:pic>
      <p:sp>
        <p:nvSpPr>
          <p:cNvPr id="685" name="Google Shape;685;p49"/>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686" name="Google Shape;686;p49"/>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0"/>
          <p:cNvSpPr txBox="1">
            <a:spLocks noGrp="1"/>
          </p:cNvSpPr>
          <p:nvPr>
            <p:ph type="title"/>
          </p:nvPr>
        </p:nvSpPr>
        <p:spPr>
          <a:xfrm>
            <a:off x="0" y="857250"/>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Duplication: subset enrichment</a:t>
            </a:r>
            <a:endParaRPr/>
          </a:p>
        </p:txBody>
      </p:sp>
      <p:sp>
        <p:nvSpPr>
          <p:cNvPr id="692" name="Google Shape;692;p50"/>
          <p:cNvSpPr txBox="1"/>
          <p:nvPr/>
        </p:nvSpPr>
        <p:spPr>
          <a:xfrm>
            <a:off x="0" y="98236"/>
            <a:ext cx="8686800" cy="685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FFFFFF"/>
              </a:buClr>
              <a:buSzPts val="2800"/>
              <a:buFont typeface="Arial"/>
              <a:buNone/>
            </a:pPr>
            <a:r>
              <a:rPr lang="fr-FR" sz="2800">
                <a:solidFill>
                  <a:srgbClr val="FFFFFF"/>
                </a:solidFill>
                <a:latin typeface="Arial"/>
                <a:ea typeface="Arial"/>
                <a:cs typeface="Arial"/>
                <a:sym typeface="Arial"/>
              </a:rPr>
              <a:t>Duplication: subset enrichment</a:t>
            </a:r>
            <a:endParaRPr sz="2800">
              <a:solidFill>
                <a:srgbClr val="FFFFFF"/>
              </a:solidFill>
              <a:latin typeface="Arial"/>
              <a:ea typeface="Arial"/>
              <a:cs typeface="Arial"/>
              <a:sym typeface="Arial"/>
            </a:endParaRPr>
          </a:p>
        </p:txBody>
      </p:sp>
      <p:pic>
        <p:nvPicPr>
          <p:cNvPr id="693" name="Google Shape;693;p50"/>
          <p:cNvPicPr preferRelativeResize="0"/>
          <p:nvPr/>
        </p:nvPicPr>
        <p:blipFill rotWithShape="1">
          <a:blip r:embed="rId3">
            <a:alphaModFix/>
          </a:blip>
          <a:srcRect/>
          <a:stretch/>
        </p:blipFill>
        <p:spPr>
          <a:xfrm>
            <a:off x="2358261" y="3505201"/>
            <a:ext cx="4224280" cy="3168210"/>
          </a:xfrm>
          <a:prstGeom prst="rect">
            <a:avLst/>
          </a:prstGeom>
          <a:noFill/>
          <a:ln>
            <a:noFill/>
          </a:ln>
        </p:spPr>
      </p:pic>
      <p:pic>
        <p:nvPicPr>
          <p:cNvPr id="694" name="Google Shape;694;p50" descr="QC Fail Sequencing » Libraries can contain technical duplication"/>
          <p:cNvPicPr preferRelativeResize="0"/>
          <p:nvPr/>
        </p:nvPicPr>
        <p:blipFill rotWithShape="1">
          <a:blip r:embed="rId4">
            <a:alphaModFix/>
          </a:blip>
          <a:srcRect/>
          <a:stretch/>
        </p:blipFill>
        <p:spPr>
          <a:xfrm>
            <a:off x="381568" y="931048"/>
            <a:ext cx="3632198" cy="2726516"/>
          </a:xfrm>
          <a:prstGeom prst="rect">
            <a:avLst/>
          </a:prstGeom>
          <a:noFill/>
          <a:ln>
            <a:noFill/>
          </a:ln>
        </p:spPr>
      </p:pic>
      <p:pic>
        <p:nvPicPr>
          <p:cNvPr id="695" name="Google Shape;695;p50" descr="high_duplication"/>
          <p:cNvPicPr preferRelativeResize="0"/>
          <p:nvPr/>
        </p:nvPicPr>
        <p:blipFill rotWithShape="1">
          <a:blip r:embed="rId5">
            <a:alphaModFix/>
          </a:blip>
          <a:srcRect/>
          <a:stretch/>
        </p:blipFill>
        <p:spPr>
          <a:xfrm>
            <a:off x="5046132" y="943748"/>
            <a:ext cx="3640668" cy="2730501"/>
          </a:xfrm>
          <a:prstGeom prst="rect">
            <a:avLst/>
          </a:prstGeom>
          <a:noFill/>
          <a:ln>
            <a:noFill/>
          </a:ln>
        </p:spPr>
      </p:pic>
      <p:sp>
        <p:nvSpPr>
          <p:cNvPr id="696" name="Google Shape;696;p50"/>
          <p:cNvSpPr txBox="1"/>
          <p:nvPr/>
        </p:nvSpPr>
        <p:spPr>
          <a:xfrm>
            <a:off x="1489565" y="2268907"/>
            <a:ext cx="20067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GOOD</a:t>
            </a:r>
            <a:endParaRPr/>
          </a:p>
        </p:txBody>
      </p:sp>
      <p:sp>
        <p:nvSpPr>
          <p:cNvPr id="697" name="Google Shape;697;p50"/>
          <p:cNvSpPr txBox="1"/>
          <p:nvPr/>
        </p:nvSpPr>
        <p:spPr>
          <a:xfrm>
            <a:off x="5647835" y="2268906"/>
            <a:ext cx="20067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POOR</a:t>
            </a:r>
            <a:endParaRPr/>
          </a:p>
        </p:txBody>
      </p:sp>
      <p:sp>
        <p:nvSpPr>
          <p:cNvPr id="698" name="Google Shape;698;p50"/>
          <p:cNvSpPr txBox="1"/>
          <p:nvPr/>
        </p:nvSpPr>
        <p:spPr>
          <a:xfrm>
            <a:off x="2768600" y="4702504"/>
            <a:ext cx="3657600" cy="584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a:solidFill>
                  <a:srgbClr val="FF0000"/>
                </a:solidFill>
                <a:latin typeface="Arial"/>
                <a:ea typeface="Arial"/>
                <a:cs typeface="Arial"/>
                <a:sym typeface="Arial"/>
              </a:rPr>
              <a:t>GOOD – RNA-seq</a:t>
            </a:r>
            <a:endParaRPr sz="3200">
              <a:solidFill>
                <a:srgbClr val="FF0000"/>
              </a:solidFill>
              <a:latin typeface="Arial"/>
              <a:ea typeface="Arial"/>
              <a:cs typeface="Arial"/>
              <a:sym typeface="Arial"/>
            </a:endParaRPr>
          </a:p>
        </p:txBody>
      </p:sp>
      <p:cxnSp>
        <p:nvCxnSpPr>
          <p:cNvPr id="699" name="Google Shape;699;p50"/>
          <p:cNvCxnSpPr>
            <a:stCxn id="700" idx="2"/>
          </p:cNvCxnSpPr>
          <p:nvPr/>
        </p:nvCxnSpPr>
        <p:spPr>
          <a:xfrm>
            <a:off x="7298499" y="1938054"/>
            <a:ext cx="942600" cy="890400"/>
          </a:xfrm>
          <a:prstGeom prst="straightConnector1">
            <a:avLst/>
          </a:prstGeom>
          <a:noFill/>
          <a:ln w="9525" cap="flat" cmpd="sng">
            <a:solidFill>
              <a:srgbClr val="0000FF"/>
            </a:solidFill>
            <a:prstDash val="solid"/>
            <a:round/>
            <a:headEnd type="none" w="sm" len="sm"/>
            <a:tailEnd type="triangle" w="lg" len="lg"/>
          </a:ln>
        </p:spPr>
      </p:cxnSp>
      <p:sp>
        <p:nvSpPr>
          <p:cNvPr id="700" name="Google Shape;700;p50"/>
          <p:cNvSpPr/>
          <p:nvPr/>
        </p:nvSpPr>
        <p:spPr>
          <a:xfrm>
            <a:off x="6299199" y="1626654"/>
            <a:ext cx="1998600" cy="311400"/>
          </a:xfrm>
          <a:prstGeom prst="roundRect">
            <a:avLst>
              <a:gd name="adj" fmla="val 48774"/>
            </a:avLst>
          </a:prstGeom>
          <a:solidFill>
            <a:schemeClr val="lt1"/>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701" name="Google Shape;701;p50"/>
          <p:cNvCxnSpPr>
            <a:stCxn id="702" idx="2"/>
          </p:cNvCxnSpPr>
          <p:nvPr/>
        </p:nvCxnSpPr>
        <p:spPr>
          <a:xfrm flipH="1">
            <a:off x="5273941" y="5938700"/>
            <a:ext cx="1308600" cy="271500"/>
          </a:xfrm>
          <a:prstGeom prst="straightConnector1">
            <a:avLst/>
          </a:prstGeom>
          <a:noFill/>
          <a:ln w="9525" cap="flat" cmpd="sng">
            <a:solidFill>
              <a:srgbClr val="0000FF"/>
            </a:solidFill>
            <a:prstDash val="solid"/>
            <a:round/>
            <a:headEnd type="none" w="sm" len="sm"/>
            <a:tailEnd type="triangle" w="lg" len="lg"/>
          </a:ln>
        </p:spPr>
      </p:cxnSp>
      <p:sp>
        <p:nvSpPr>
          <p:cNvPr id="702" name="Google Shape;702;p50"/>
          <p:cNvSpPr/>
          <p:nvPr/>
        </p:nvSpPr>
        <p:spPr>
          <a:xfrm>
            <a:off x="5346541" y="5440100"/>
            <a:ext cx="2472000" cy="498600"/>
          </a:xfrm>
          <a:prstGeom prst="roundRect">
            <a:avLst>
              <a:gd name="adj" fmla="val 48774"/>
            </a:avLst>
          </a:prstGeom>
          <a:solidFill>
            <a:schemeClr val="lt1"/>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3" name="Google Shape;703;p50"/>
          <p:cNvSpPr/>
          <p:nvPr/>
        </p:nvSpPr>
        <p:spPr>
          <a:xfrm>
            <a:off x="0" y="6550223"/>
            <a:ext cx="8127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https://proteo.me.uk/2013/09/a-new-way-to-look-at-duplication-in-fastqc-v0-11/</a:t>
            </a:r>
            <a:endParaRPr/>
          </a:p>
        </p:txBody>
      </p:sp>
      <p:sp>
        <p:nvSpPr>
          <p:cNvPr id="704" name="Google Shape;704;p50"/>
          <p:cNvSpPr txBox="1"/>
          <p:nvPr/>
        </p:nvSpPr>
        <p:spPr>
          <a:xfrm>
            <a:off x="6299200" y="1588704"/>
            <a:ext cx="2045700" cy="374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fr-FR" sz="1200">
                <a:solidFill>
                  <a:srgbClr val="1155CC"/>
                </a:solidFill>
                <a:latin typeface="Arial"/>
                <a:ea typeface="Arial"/>
                <a:cs typeface="Arial"/>
                <a:sym typeface="Arial"/>
              </a:rPr>
              <a:t>- PCR amplification</a:t>
            </a:r>
            <a:endParaRPr sz="1200">
              <a:solidFill>
                <a:srgbClr val="1155CC"/>
              </a:solidFill>
              <a:latin typeface="Arial"/>
              <a:ea typeface="Arial"/>
              <a:cs typeface="Arial"/>
              <a:sym typeface="Arial"/>
            </a:endParaRPr>
          </a:p>
        </p:txBody>
      </p:sp>
      <p:sp>
        <p:nvSpPr>
          <p:cNvPr id="705" name="Google Shape;705;p50"/>
          <p:cNvSpPr txBox="1"/>
          <p:nvPr/>
        </p:nvSpPr>
        <p:spPr>
          <a:xfrm>
            <a:off x="5273866" y="5402150"/>
            <a:ext cx="2591700" cy="513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fr-FR" sz="1200">
                <a:solidFill>
                  <a:srgbClr val="1155CC"/>
                </a:solidFill>
                <a:latin typeface="Arial"/>
                <a:ea typeface="Arial"/>
                <a:cs typeface="Arial"/>
                <a:sym typeface="Arial"/>
              </a:rPr>
              <a:t>- constrained start points </a:t>
            </a:r>
            <a:endParaRPr sz="1200">
              <a:solidFill>
                <a:srgbClr val="1155CC"/>
              </a:solidFill>
              <a:latin typeface="Arial"/>
              <a:ea typeface="Arial"/>
              <a:cs typeface="Arial"/>
              <a:sym typeface="Arial"/>
            </a:endParaRPr>
          </a:p>
          <a:p>
            <a:pPr marL="0" marR="0" lvl="0" indent="0" algn="ctr" rtl="0">
              <a:spcBef>
                <a:spcPts val="0"/>
              </a:spcBef>
              <a:spcAft>
                <a:spcPts val="0"/>
              </a:spcAft>
              <a:buNone/>
            </a:pPr>
            <a:r>
              <a:rPr lang="fr-FR" sz="1200">
                <a:solidFill>
                  <a:srgbClr val="1155CC"/>
                </a:solidFill>
                <a:latin typeface="Arial"/>
                <a:ea typeface="Arial"/>
                <a:cs typeface="Arial"/>
                <a:sym typeface="Arial"/>
              </a:rPr>
              <a:t>- library over-sequencing </a:t>
            </a:r>
            <a:endParaRPr sz="1200">
              <a:solidFill>
                <a:srgbClr val="1155CC"/>
              </a:solidFill>
              <a:latin typeface="Arial"/>
              <a:ea typeface="Arial"/>
              <a:cs typeface="Arial"/>
              <a:sym typeface="Arial"/>
            </a:endParaRPr>
          </a:p>
          <a:p>
            <a:pPr marL="0" marR="0" lvl="0" indent="0" algn="ctr" rtl="0">
              <a:spcBef>
                <a:spcPts val="0"/>
              </a:spcBef>
              <a:spcAft>
                <a:spcPts val="0"/>
              </a:spcAft>
              <a:buNone/>
            </a:pPr>
            <a:endParaRPr sz="1200">
              <a:solidFill>
                <a:srgbClr val="1155CC"/>
              </a:solidFill>
              <a:latin typeface="Arial"/>
              <a:ea typeface="Arial"/>
              <a:cs typeface="Arial"/>
              <a:sym typeface="Arial"/>
            </a:endParaRPr>
          </a:p>
        </p:txBody>
      </p:sp>
      <p:sp>
        <p:nvSpPr>
          <p:cNvPr id="706" name="Google Shape;706;p50"/>
          <p:cNvSpPr/>
          <p:nvPr/>
        </p:nvSpPr>
        <p:spPr>
          <a:xfrm>
            <a:off x="1278282" y="1350536"/>
            <a:ext cx="2472000" cy="498600"/>
          </a:xfrm>
          <a:prstGeom prst="roundRect">
            <a:avLst>
              <a:gd name="adj" fmla="val 48774"/>
            </a:avLst>
          </a:prstGeom>
          <a:solidFill>
            <a:schemeClr val="lt1"/>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7" name="Google Shape;707;p50"/>
          <p:cNvSpPr txBox="1"/>
          <p:nvPr/>
        </p:nvSpPr>
        <p:spPr>
          <a:xfrm>
            <a:off x="1404330" y="1335584"/>
            <a:ext cx="2401200" cy="513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200">
                <a:solidFill>
                  <a:srgbClr val="1155CC"/>
                </a:solidFill>
                <a:latin typeface="Arial"/>
                <a:ea typeface="Arial"/>
                <a:cs typeface="Arial"/>
                <a:sym typeface="Arial"/>
              </a:rPr>
              <a:t>- unsaturated library sampling </a:t>
            </a:r>
            <a:endParaRPr/>
          </a:p>
          <a:p>
            <a:pPr marL="0" marR="0" lvl="0" indent="0" algn="l" rtl="0">
              <a:spcBef>
                <a:spcPts val="0"/>
              </a:spcBef>
              <a:spcAft>
                <a:spcPts val="0"/>
              </a:spcAft>
              <a:buNone/>
            </a:pPr>
            <a:r>
              <a:rPr lang="fr-FR" sz="1200">
                <a:solidFill>
                  <a:srgbClr val="1155CC"/>
                </a:solidFill>
                <a:latin typeface="Arial"/>
                <a:ea typeface="Arial"/>
                <a:cs typeface="Arial"/>
                <a:sym typeface="Arial"/>
              </a:rPr>
              <a:t>- diverse population</a:t>
            </a:r>
            <a:endParaRPr sz="1200">
              <a:solidFill>
                <a:srgbClr val="1155CC"/>
              </a:solidFill>
              <a:latin typeface="Arial"/>
              <a:ea typeface="Arial"/>
              <a:cs typeface="Arial"/>
              <a:sym typeface="Arial"/>
            </a:endParaRPr>
          </a:p>
          <a:p>
            <a:pPr marL="0" marR="0" lvl="0" indent="0" algn="ctr" rtl="0">
              <a:spcBef>
                <a:spcPts val="0"/>
              </a:spcBef>
              <a:spcAft>
                <a:spcPts val="0"/>
              </a:spcAft>
              <a:buNone/>
            </a:pPr>
            <a:endParaRPr sz="1200">
              <a:solidFill>
                <a:srgbClr val="1155CC"/>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1"/>
          <p:cNvSpPr txBox="1">
            <a:spLocks noGrp="1"/>
          </p:cNvSpPr>
          <p:nvPr>
            <p:ph type="dt" idx="10"/>
          </p:nvPr>
        </p:nvSpPr>
        <p:spPr>
          <a:xfrm>
            <a:off x="901702" y="6654800"/>
            <a:ext cx="21336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18 septembre 2020</a:t>
            </a:r>
            <a:endParaRPr/>
          </a:p>
        </p:txBody>
      </p:sp>
      <p:sp>
        <p:nvSpPr>
          <p:cNvPr id="714" name="Google Shape;714;p51"/>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Titre de votre présentation</a:t>
            </a:r>
            <a:endParaRPr/>
          </a:p>
        </p:txBody>
      </p:sp>
      <p:sp>
        <p:nvSpPr>
          <p:cNvPr id="715" name="Google Shape;715;p51"/>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45</a:t>
            </a:fld>
            <a:endParaRPr/>
          </a:p>
        </p:txBody>
      </p:sp>
      <p:sp>
        <p:nvSpPr>
          <p:cNvPr id="716" name="Google Shape;716;p51"/>
          <p:cNvSpPr/>
          <p:nvPr/>
        </p:nvSpPr>
        <p:spPr>
          <a:xfrm>
            <a:off x="901702" y="1425377"/>
            <a:ext cx="4990464" cy="1427220"/>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p51"/>
          <p:cNvSpPr txBox="1"/>
          <p:nvPr/>
        </p:nvSpPr>
        <p:spPr>
          <a:xfrm>
            <a:off x="901703" y="1456950"/>
            <a:ext cx="49905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@SRR064166.142 HWI-EAS229_104:7:1:1:510 length=37/1</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GCAAAATGGATCCGTAACTTCGGGAAAAGGATTGGCT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 </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BB@?4@B@BAB@6@?B6AB@;)&gt;*3/:2BB4B#####</a:t>
            </a:r>
            <a:endParaRPr/>
          </a:p>
        </p:txBody>
      </p:sp>
      <p:sp>
        <p:nvSpPr>
          <p:cNvPr id="718" name="Google Shape;718;p51"/>
          <p:cNvSpPr txBox="1"/>
          <p:nvPr/>
        </p:nvSpPr>
        <p:spPr>
          <a:xfrm>
            <a:off x="6654803" y="1117600"/>
            <a:ext cx="19938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sequence identifier</a:t>
            </a:r>
            <a:endParaRPr/>
          </a:p>
        </p:txBody>
      </p:sp>
      <p:sp>
        <p:nvSpPr>
          <p:cNvPr id="719" name="Google Shape;719;p51"/>
          <p:cNvSpPr txBox="1"/>
          <p:nvPr/>
        </p:nvSpPr>
        <p:spPr>
          <a:xfrm>
            <a:off x="6654803" y="1679153"/>
            <a:ext cx="19938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sequence (IUPAC nomenclature)</a:t>
            </a:r>
            <a:endParaRPr/>
          </a:p>
        </p:txBody>
      </p:sp>
      <p:sp>
        <p:nvSpPr>
          <p:cNvPr id="720" name="Google Shape;720;p51"/>
          <p:cNvSpPr txBox="1"/>
          <p:nvPr/>
        </p:nvSpPr>
        <p:spPr>
          <a:xfrm>
            <a:off x="6654803" y="2480629"/>
            <a:ext cx="19938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sequencing quality (ASCII encoding)</a:t>
            </a:r>
            <a:endParaRPr/>
          </a:p>
        </p:txBody>
      </p:sp>
      <p:cxnSp>
        <p:nvCxnSpPr>
          <p:cNvPr id="721" name="Google Shape;721;p51"/>
          <p:cNvCxnSpPr>
            <a:stCxn id="718" idx="1"/>
          </p:cNvCxnSpPr>
          <p:nvPr/>
        </p:nvCxnSpPr>
        <p:spPr>
          <a:xfrm flipH="1">
            <a:off x="5778503" y="1271500"/>
            <a:ext cx="876300" cy="303300"/>
          </a:xfrm>
          <a:prstGeom prst="straightConnector1">
            <a:avLst/>
          </a:prstGeom>
          <a:noFill/>
          <a:ln w="9525" cap="flat" cmpd="sng">
            <a:solidFill>
              <a:schemeClr val="dk1"/>
            </a:solidFill>
            <a:prstDash val="solid"/>
            <a:round/>
            <a:headEnd type="none" w="sm" len="sm"/>
            <a:tailEnd type="triangle" w="med" len="med"/>
          </a:ln>
        </p:spPr>
      </p:cxnSp>
      <p:cxnSp>
        <p:nvCxnSpPr>
          <p:cNvPr id="722" name="Google Shape;722;p51"/>
          <p:cNvCxnSpPr>
            <a:stCxn id="719" idx="1"/>
          </p:cNvCxnSpPr>
          <p:nvPr/>
        </p:nvCxnSpPr>
        <p:spPr>
          <a:xfrm rot="10800000">
            <a:off x="5600603" y="1803353"/>
            <a:ext cx="1054200" cy="137400"/>
          </a:xfrm>
          <a:prstGeom prst="straightConnector1">
            <a:avLst/>
          </a:prstGeom>
          <a:noFill/>
          <a:ln w="9525" cap="flat" cmpd="sng">
            <a:solidFill>
              <a:schemeClr val="dk1"/>
            </a:solidFill>
            <a:prstDash val="solid"/>
            <a:round/>
            <a:headEnd type="none" w="sm" len="sm"/>
            <a:tailEnd type="triangle" w="med" len="med"/>
          </a:ln>
        </p:spPr>
      </p:cxnSp>
      <p:cxnSp>
        <p:nvCxnSpPr>
          <p:cNvPr id="723" name="Google Shape;723;p51"/>
          <p:cNvCxnSpPr>
            <a:stCxn id="720" idx="1"/>
          </p:cNvCxnSpPr>
          <p:nvPr/>
        </p:nvCxnSpPr>
        <p:spPr>
          <a:xfrm rot="10800000">
            <a:off x="5270603" y="2311429"/>
            <a:ext cx="1384200" cy="430800"/>
          </a:xfrm>
          <a:prstGeom prst="straightConnector1">
            <a:avLst/>
          </a:prstGeom>
          <a:noFill/>
          <a:ln w="9525" cap="flat" cmpd="sng">
            <a:solidFill>
              <a:schemeClr val="dk1"/>
            </a:solidFill>
            <a:prstDash val="solid"/>
            <a:round/>
            <a:headEnd type="none" w="sm" len="sm"/>
            <a:tailEnd type="triangle" w="med" len="med"/>
          </a:ln>
        </p:spPr>
      </p:cxnSp>
      <p:cxnSp>
        <p:nvCxnSpPr>
          <p:cNvPr id="724" name="Google Shape;724;p51"/>
          <p:cNvCxnSpPr>
            <a:stCxn id="716" idx="2"/>
          </p:cNvCxnSpPr>
          <p:nvPr/>
        </p:nvCxnSpPr>
        <p:spPr>
          <a:xfrm>
            <a:off x="3396934" y="2758242"/>
            <a:ext cx="0" cy="366000"/>
          </a:xfrm>
          <a:prstGeom prst="straightConnector1">
            <a:avLst/>
          </a:prstGeom>
          <a:noFill/>
          <a:ln w="9525" cap="flat" cmpd="sng">
            <a:solidFill>
              <a:schemeClr val="dk1"/>
            </a:solidFill>
            <a:prstDash val="solid"/>
            <a:round/>
            <a:headEnd type="none" w="sm" len="sm"/>
            <a:tailEnd type="triangle" w="med" len="med"/>
          </a:ln>
        </p:spPr>
      </p:cxnSp>
      <p:pic>
        <p:nvPicPr>
          <p:cNvPr id="725" name="Google Shape;725;p51" descr="Quality filtering and trimming&#10;TAGCGCAATACTTTCTGTTAGCGCAAATCCTAGTAGTGCAT&#10;CCATGTGTGGGTTGTGTTNNNNNNNNNNNNNNNNNNNNNNN&#10;AGTGGTA..."/>
          <p:cNvPicPr preferRelativeResize="0"/>
          <p:nvPr/>
        </p:nvPicPr>
        <p:blipFill rotWithShape="1">
          <a:blip r:embed="rId3">
            <a:alphaModFix/>
          </a:blip>
          <a:srcRect l="18590" t="37840" r="19150" b="27031"/>
          <a:stretch/>
        </p:blipFill>
        <p:spPr>
          <a:xfrm>
            <a:off x="339865" y="5209600"/>
            <a:ext cx="3311209" cy="1402669"/>
          </a:xfrm>
          <a:prstGeom prst="rect">
            <a:avLst/>
          </a:prstGeom>
          <a:noFill/>
          <a:ln>
            <a:noFill/>
          </a:ln>
        </p:spPr>
      </p:pic>
      <p:pic>
        <p:nvPicPr>
          <p:cNvPr id="726" name="Google Shape;726;p51" descr="Quality filtering and trimming&#10;TAGCGCAATACTTTCTGTTAGCGCAAATCCTAGTAGTGCAT&#10;AGTGGTATCAACGCAGAGTACGGG&#10;2015-03-23 16&#10; "/>
          <p:cNvPicPr preferRelativeResize="0"/>
          <p:nvPr/>
        </p:nvPicPr>
        <p:blipFill rotWithShape="1">
          <a:blip r:embed="rId4">
            <a:alphaModFix/>
          </a:blip>
          <a:srcRect l="18964" t="37840" r="19341" b="27031"/>
          <a:stretch/>
        </p:blipFill>
        <p:spPr>
          <a:xfrm>
            <a:off x="5045290" y="5209600"/>
            <a:ext cx="3252039" cy="1390204"/>
          </a:xfrm>
          <a:prstGeom prst="rect">
            <a:avLst/>
          </a:prstGeom>
          <a:noFill/>
          <a:ln>
            <a:noFill/>
          </a:ln>
        </p:spPr>
      </p:pic>
      <p:cxnSp>
        <p:nvCxnSpPr>
          <p:cNvPr id="727" name="Google Shape;727;p51"/>
          <p:cNvCxnSpPr/>
          <p:nvPr/>
        </p:nvCxnSpPr>
        <p:spPr>
          <a:xfrm>
            <a:off x="3651074" y="5821688"/>
            <a:ext cx="1394100" cy="0"/>
          </a:xfrm>
          <a:prstGeom prst="straightConnector1">
            <a:avLst/>
          </a:prstGeom>
          <a:noFill/>
          <a:ln w="9525" cap="flat" cmpd="sng">
            <a:solidFill>
              <a:schemeClr val="dk1"/>
            </a:solidFill>
            <a:prstDash val="solid"/>
            <a:round/>
            <a:headEnd type="none" w="sm" len="sm"/>
            <a:tailEnd type="triangle" w="med" len="med"/>
          </a:ln>
        </p:spPr>
      </p:cxnSp>
      <p:sp>
        <p:nvSpPr>
          <p:cNvPr id="728" name="Google Shape;728;p51"/>
          <p:cNvSpPr/>
          <p:nvPr/>
        </p:nvSpPr>
        <p:spPr>
          <a:xfrm>
            <a:off x="0" y="6646408"/>
            <a:ext cx="9540300" cy="276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a:solidFill>
                  <a:schemeClr val="dk1"/>
                </a:solidFill>
                <a:latin typeface="Arial"/>
                <a:ea typeface="Arial"/>
                <a:cs typeface="Arial"/>
                <a:sym typeface="Arial"/>
              </a:rPr>
              <a:t>https://www.slideshare.net/andrzejsczech/introduction-to-bioinformatics-46058494</a:t>
            </a:r>
            <a:endParaRPr/>
          </a:p>
        </p:txBody>
      </p:sp>
      <p:sp>
        <p:nvSpPr>
          <p:cNvPr id="729" name="Google Shape;729;p51"/>
          <p:cNvSpPr txBox="1"/>
          <p:nvPr/>
        </p:nvSpPr>
        <p:spPr>
          <a:xfrm>
            <a:off x="2246001" y="3102057"/>
            <a:ext cx="2301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a:solidFill>
                  <a:schemeClr val="dk1"/>
                </a:solidFill>
                <a:latin typeface="Arial"/>
                <a:ea typeface="Arial"/>
                <a:cs typeface="Arial"/>
                <a:sym typeface="Arial"/>
              </a:rPr>
              <a:t>Quality assessment</a:t>
            </a:r>
            <a:endParaRPr/>
          </a:p>
        </p:txBody>
      </p:sp>
      <p:pic>
        <p:nvPicPr>
          <p:cNvPr id="730" name="Google Shape;730;p51" descr="page32image2108505408"/>
          <p:cNvPicPr preferRelativeResize="0"/>
          <p:nvPr/>
        </p:nvPicPr>
        <p:blipFill rotWithShape="1">
          <a:blip r:embed="rId5">
            <a:alphaModFix/>
          </a:blip>
          <a:srcRect/>
          <a:stretch/>
        </p:blipFill>
        <p:spPr>
          <a:xfrm>
            <a:off x="1557203" y="3467419"/>
            <a:ext cx="1781808" cy="1242867"/>
          </a:xfrm>
          <a:prstGeom prst="rect">
            <a:avLst/>
          </a:prstGeom>
          <a:noFill/>
          <a:ln>
            <a:noFill/>
          </a:ln>
        </p:spPr>
      </p:pic>
      <p:pic>
        <p:nvPicPr>
          <p:cNvPr id="731" name="Google Shape;731;p51"/>
          <p:cNvPicPr preferRelativeResize="0"/>
          <p:nvPr/>
        </p:nvPicPr>
        <p:blipFill rotWithShape="1">
          <a:blip r:embed="rId6">
            <a:alphaModFix/>
          </a:blip>
          <a:srcRect/>
          <a:stretch/>
        </p:blipFill>
        <p:spPr>
          <a:xfrm>
            <a:off x="3832256" y="3494797"/>
            <a:ext cx="1620652" cy="1215489"/>
          </a:xfrm>
          <a:prstGeom prst="rect">
            <a:avLst/>
          </a:prstGeom>
          <a:noFill/>
          <a:ln>
            <a:noFill/>
          </a:ln>
        </p:spPr>
      </p:pic>
      <p:pic>
        <p:nvPicPr>
          <p:cNvPr id="732" name="Google Shape;732;p51" descr="page33image2060725264"/>
          <p:cNvPicPr preferRelativeResize="0"/>
          <p:nvPr/>
        </p:nvPicPr>
        <p:blipFill rotWithShape="1">
          <a:blip r:embed="rId7">
            <a:alphaModFix/>
          </a:blip>
          <a:srcRect/>
          <a:stretch/>
        </p:blipFill>
        <p:spPr>
          <a:xfrm>
            <a:off x="5785491" y="3425090"/>
            <a:ext cx="1735673" cy="1291086"/>
          </a:xfrm>
          <a:prstGeom prst="rect">
            <a:avLst/>
          </a:prstGeom>
          <a:noFill/>
          <a:ln>
            <a:noFill/>
          </a:ln>
        </p:spPr>
      </p:pic>
      <p:sp>
        <p:nvSpPr>
          <p:cNvPr id="733" name="Google Shape;733;p51"/>
          <p:cNvSpPr txBox="1"/>
          <p:nvPr/>
        </p:nvSpPr>
        <p:spPr>
          <a:xfrm>
            <a:off x="317407" y="3904186"/>
            <a:ext cx="1239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FastQC</a:t>
            </a:r>
            <a:endParaRPr sz="1800">
              <a:solidFill>
                <a:schemeClr val="dk1"/>
              </a:solidFill>
              <a:latin typeface="Arial"/>
              <a:ea typeface="Arial"/>
              <a:cs typeface="Arial"/>
              <a:sym typeface="Arial"/>
            </a:endParaRPr>
          </a:p>
        </p:txBody>
      </p:sp>
      <p:cxnSp>
        <p:nvCxnSpPr>
          <p:cNvPr id="734" name="Google Shape;734;p51"/>
          <p:cNvCxnSpPr/>
          <p:nvPr/>
        </p:nvCxnSpPr>
        <p:spPr>
          <a:xfrm>
            <a:off x="3499675" y="4496457"/>
            <a:ext cx="0" cy="366000"/>
          </a:xfrm>
          <a:prstGeom prst="straightConnector1">
            <a:avLst/>
          </a:prstGeom>
          <a:noFill/>
          <a:ln w="9525" cap="flat" cmpd="sng">
            <a:solidFill>
              <a:schemeClr val="dk1"/>
            </a:solidFill>
            <a:prstDash val="solid"/>
            <a:round/>
            <a:headEnd type="none" w="sm" len="sm"/>
            <a:tailEnd type="triangle" w="med" len="med"/>
          </a:ln>
        </p:spPr>
      </p:cxnSp>
      <p:sp>
        <p:nvSpPr>
          <p:cNvPr id="735" name="Google Shape;735;p51"/>
          <p:cNvSpPr txBox="1"/>
          <p:nvPr/>
        </p:nvSpPr>
        <p:spPr>
          <a:xfrm>
            <a:off x="2348739" y="4840268"/>
            <a:ext cx="2301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a:solidFill>
                  <a:schemeClr val="dk1"/>
                </a:solidFill>
                <a:latin typeface="Arial"/>
                <a:ea typeface="Arial"/>
                <a:cs typeface="Arial"/>
                <a:sym typeface="Arial"/>
              </a:rPr>
              <a:t>Data cleaning</a:t>
            </a:r>
            <a:endParaRPr/>
          </a:p>
        </p:txBody>
      </p:sp>
      <p:sp>
        <p:nvSpPr>
          <p:cNvPr id="736" name="Google Shape;736;p51"/>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Données brutes: nettoyage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2"/>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D’où proviennent les fragments séquencés?</a:t>
            </a:r>
            <a:endParaRPr/>
          </a:p>
        </p:txBody>
      </p:sp>
      <p:sp>
        <p:nvSpPr>
          <p:cNvPr id="742" name="Google Shape;742;p52"/>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46</a:t>
            </a:fld>
            <a:endParaRPr/>
          </a:p>
        </p:txBody>
      </p:sp>
      <p:sp>
        <p:nvSpPr>
          <p:cNvPr id="743" name="Google Shape;743;p52"/>
          <p:cNvSpPr/>
          <p:nvPr/>
        </p:nvSpPr>
        <p:spPr>
          <a:xfrm>
            <a:off x="2133602" y="1044377"/>
            <a:ext cx="4990464" cy="1427220"/>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4" name="Google Shape;744;p52"/>
          <p:cNvSpPr txBox="1"/>
          <p:nvPr/>
        </p:nvSpPr>
        <p:spPr>
          <a:xfrm>
            <a:off x="2133603" y="1075950"/>
            <a:ext cx="49905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chemeClr val="dk1"/>
                </a:solidFill>
                <a:latin typeface="Arial"/>
                <a:ea typeface="Arial"/>
                <a:cs typeface="Arial"/>
                <a:sym typeface="Arial"/>
              </a:rPr>
              <a:t>@SRR064166.142 HWI-EAS229_104:7:1:1:510 length=37/1</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GCAAAATGGATCCGTAACTTCGGGAAAAGGATTGGCT</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 </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BB@?4@B@BAB@6@?B6AB@;)&gt;*3/:2BB4B#####</a:t>
            </a:r>
            <a:endParaRPr/>
          </a:p>
        </p:txBody>
      </p:sp>
      <p:sp>
        <p:nvSpPr>
          <p:cNvPr id="745" name="Google Shape;745;p52"/>
          <p:cNvSpPr/>
          <p:nvPr/>
        </p:nvSpPr>
        <p:spPr>
          <a:xfrm flipH="1">
            <a:off x="3866836" y="2563077"/>
            <a:ext cx="762000" cy="540000"/>
          </a:xfrm>
          <a:prstGeom prst="downArrow">
            <a:avLst>
              <a:gd name="adj1" fmla="val 50000"/>
              <a:gd name="adj2" fmla="val 5000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lt1"/>
                </a:solidFill>
                <a:latin typeface="Arial"/>
                <a:ea typeface="Arial"/>
                <a:cs typeface="Arial"/>
                <a:sym typeface="Arial"/>
              </a:rPr>
              <a:t>?</a:t>
            </a:r>
            <a:endParaRPr/>
          </a:p>
        </p:txBody>
      </p:sp>
      <p:pic>
        <p:nvPicPr>
          <p:cNvPr id="746" name="Google Shape;746;p52" descr="https://lh5.googleusercontent.com/ISkP2nSj6NhYXMWQtGziNJiJTY-4iNjBDL2kGJV2gv69JraWrfelWU57fgHyo2INhO9aqcD5ZbB8hg3TJgWzFSs05EANNcN2afh2SiabbejWtQv3-nO8BYuT50lymXxV0hFqNybcTj0"/>
          <p:cNvPicPr preferRelativeResize="0"/>
          <p:nvPr/>
        </p:nvPicPr>
        <p:blipFill rotWithShape="1">
          <a:blip r:embed="rId3">
            <a:alphaModFix/>
          </a:blip>
          <a:srcRect/>
          <a:stretch/>
        </p:blipFill>
        <p:spPr>
          <a:xfrm>
            <a:off x="1955173" y="3431354"/>
            <a:ext cx="5168897" cy="3114799"/>
          </a:xfrm>
          <a:prstGeom prst="rect">
            <a:avLst/>
          </a:prstGeom>
          <a:noFill/>
          <a:ln>
            <a:noFill/>
          </a:ln>
        </p:spPr>
      </p:pic>
      <p:sp>
        <p:nvSpPr>
          <p:cNvPr id="747" name="Google Shape;747;p52"/>
          <p:cNvSpPr/>
          <p:nvPr/>
        </p:nvSpPr>
        <p:spPr>
          <a:xfrm>
            <a:off x="4991100" y="6546153"/>
            <a:ext cx="45720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a:solidFill>
                  <a:srgbClr val="000000"/>
                </a:solidFill>
                <a:latin typeface="Arial"/>
                <a:ea typeface="Arial"/>
                <a:cs typeface="Arial"/>
                <a:sym typeface="Arial"/>
              </a:rPr>
              <a:t>Robinson et al.. </a:t>
            </a:r>
            <a:r>
              <a:rPr lang="fr-FR" sz="1200" i="1">
                <a:solidFill>
                  <a:srgbClr val="000000"/>
                </a:solidFill>
                <a:latin typeface="Arial"/>
                <a:ea typeface="Arial"/>
                <a:cs typeface="Arial"/>
                <a:sym typeface="Arial"/>
              </a:rPr>
              <a:t>Nature Biotechnology</a:t>
            </a:r>
            <a:r>
              <a:rPr lang="fr-FR" sz="1200">
                <a:solidFill>
                  <a:srgbClr val="000000"/>
                </a:solidFill>
                <a:latin typeface="Arial"/>
                <a:ea typeface="Arial"/>
                <a:cs typeface="Arial"/>
                <a:sym typeface="Arial"/>
              </a:rPr>
              <a:t> (2011)</a:t>
            </a:r>
            <a:endParaRPr sz="1200">
              <a:solidFill>
                <a:schemeClr val="dk1"/>
              </a:solidFill>
              <a:latin typeface="Arial"/>
              <a:ea typeface="Arial"/>
              <a:cs typeface="Arial"/>
              <a:sym typeface="Arial"/>
            </a:endParaRPr>
          </a:p>
        </p:txBody>
      </p:sp>
      <p:sp>
        <p:nvSpPr>
          <p:cNvPr id="748" name="Google Shape;748;p52"/>
          <p:cNvSpPr/>
          <p:nvPr/>
        </p:nvSpPr>
        <p:spPr>
          <a:xfrm>
            <a:off x="1924050" y="3094981"/>
            <a:ext cx="56007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000">
                <a:solidFill>
                  <a:schemeClr val="dk1"/>
                </a:solidFill>
                <a:latin typeface="Arial"/>
                <a:ea typeface="Arial"/>
                <a:cs typeface="Arial"/>
                <a:sym typeface="Arial"/>
              </a:rPr>
              <a:t>IGV </a:t>
            </a:r>
            <a:r>
              <a:rPr lang="fr-FR" sz="1400" i="1">
                <a:solidFill>
                  <a:schemeClr val="dk1"/>
                </a:solidFill>
                <a:latin typeface="Arial"/>
                <a:ea typeface="Arial"/>
                <a:cs typeface="Arial"/>
                <a:sym typeface="Arial"/>
              </a:rPr>
              <a:t>http://software.broadinstitute.org/software/igv/</a:t>
            </a:r>
            <a:endParaRPr sz="1400">
              <a:solidFill>
                <a:schemeClr val="dk1"/>
              </a:solidFill>
              <a:latin typeface="Arial"/>
              <a:ea typeface="Arial"/>
              <a:cs typeface="Arial"/>
              <a:sym typeface="Arial"/>
            </a:endParaRPr>
          </a:p>
        </p:txBody>
      </p:sp>
      <p:sp>
        <p:nvSpPr>
          <p:cNvPr id="749" name="Google Shape;749;p52"/>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750" name="Google Shape;750;p52"/>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3"/>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TD partie 1: étapes</a:t>
            </a:r>
            <a:endParaRPr/>
          </a:p>
        </p:txBody>
      </p:sp>
      <p:sp>
        <p:nvSpPr>
          <p:cNvPr id="756" name="Google Shape;756;p53"/>
          <p:cNvSpPr txBox="1">
            <a:spLocks noGrp="1"/>
          </p:cNvSpPr>
          <p:nvPr>
            <p:ph type="dt" idx="10"/>
          </p:nvPr>
        </p:nvSpPr>
        <p:spPr>
          <a:xfrm>
            <a:off x="901702" y="6654800"/>
            <a:ext cx="21336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14 septembre 2020</a:t>
            </a:r>
            <a:endParaRPr/>
          </a:p>
        </p:txBody>
      </p:sp>
      <p:sp>
        <p:nvSpPr>
          <p:cNvPr id="757" name="Google Shape;757;p53"/>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Titre de votre présentation</a:t>
            </a:r>
            <a:endParaRPr/>
          </a:p>
        </p:txBody>
      </p:sp>
      <p:sp>
        <p:nvSpPr>
          <p:cNvPr id="758" name="Google Shape;758;p53"/>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47</a:t>
            </a:fld>
            <a:endParaRPr/>
          </a:p>
        </p:txBody>
      </p:sp>
      <p:sp>
        <p:nvSpPr>
          <p:cNvPr id="759" name="Google Shape;759;p53"/>
          <p:cNvSpPr/>
          <p:nvPr/>
        </p:nvSpPr>
        <p:spPr>
          <a:xfrm>
            <a:off x="1133475" y="2785077"/>
            <a:ext cx="1384200" cy="597000"/>
          </a:xfrm>
          <a:prstGeom prst="roundRect">
            <a:avLst>
              <a:gd name="adj" fmla="val 16667"/>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Raw data</a:t>
            </a:r>
            <a:endParaRPr/>
          </a:p>
        </p:txBody>
      </p:sp>
      <p:sp>
        <p:nvSpPr>
          <p:cNvPr id="760" name="Google Shape;760;p53"/>
          <p:cNvSpPr/>
          <p:nvPr/>
        </p:nvSpPr>
        <p:spPr>
          <a:xfrm>
            <a:off x="3409950" y="2785077"/>
            <a:ext cx="1612800" cy="597000"/>
          </a:xfrm>
          <a:prstGeom prst="roundRect">
            <a:avLst>
              <a:gd name="adj" fmla="val 16667"/>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Quality assessment</a:t>
            </a:r>
            <a:endParaRPr/>
          </a:p>
        </p:txBody>
      </p:sp>
      <p:sp>
        <p:nvSpPr>
          <p:cNvPr id="761" name="Google Shape;761;p53"/>
          <p:cNvSpPr/>
          <p:nvPr/>
        </p:nvSpPr>
        <p:spPr>
          <a:xfrm>
            <a:off x="5930900" y="2797777"/>
            <a:ext cx="1612800" cy="597000"/>
          </a:xfrm>
          <a:prstGeom prst="roundRect">
            <a:avLst>
              <a:gd name="adj" fmla="val 16667"/>
            </a:avLst>
          </a:prstGeom>
          <a:solidFill>
            <a:schemeClr val="accen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Mapping</a:t>
            </a:r>
            <a:endParaRPr/>
          </a:p>
        </p:txBody>
      </p:sp>
      <p:sp>
        <p:nvSpPr>
          <p:cNvPr id="762" name="Google Shape;762;p53"/>
          <p:cNvSpPr/>
          <p:nvPr/>
        </p:nvSpPr>
        <p:spPr>
          <a:xfrm>
            <a:off x="584204"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Variant calling</a:t>
            </a:r>
            <a:endParaRPr/>
          </a:p>
        </p:txBody>
      </p:sp>
      <p:sp>
        <p:nvSpPr>
          <p:cNvPr id="763" name="Google Shape;763;p53"/>
          <p:cNvSpPr/>
          <p:nvPr/>
        </p:nvSpPr>
        <p:spPr>
          <a:xfrm>
            <a:off x="283210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RNA counting</a:t>
            </a:r>
            <a:endParaRPr/>
          </a:p>
        </p:txBody>
      </p:sp>
      <p:sp>
        <p:nvSpPr>
          <p:cNvPr id="764" name="Google Shape;764;p53"/>
          <p:cNvSpPr/>
          <p:nvPr/>
        </p:nvSpPr>
        <p:spPr>
          <a:xfrm>
            <a:off x="5187950"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Genomic occupancy</a:t>
            </a:r>
            <a:endParaRPr/>
          </a:p>
        </p:txBody>
      </p:sp>
      <p:sp>
        <p:nvSpPr>
          <p:cNvPr id="765" name="Google Shape;765;p53"/>
          <p:cNvSpPr/>
          <p:nvPr/>
        </p:nvSpPr>
        <p:spPr>
          <a:xfrm>
            <a:off x="7337425" y="4196809"/>
            <a:ext cx="13842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Interaction calling</a:t>
            </a:r>
            <a:endParaRPr/>
          </a:p>
        </p:txBody>
      </p:sp>
      <p:sp>
        <p:nvSpPr>
          <p:cNvPr id="766" name="Google Shape;766;p53"/>
          <p:cNvSpPr/>
          <p:nvPr/>
        </p:nvSpPr>
        <p:spPr>
          <a:xfrm>
            <a:off x="5848354"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Functional annotation</a:t>
            </a:r>
            <a:endParaRPr/>
          </a:p>
        </p:txBody>
      </p:sp>
      <p:sp>
        <p:nvSpPr>
          <p:cNvPr id="767" name="Google Shape;767;p53"/>
          <p:cNvSpPr/>
          <p:nvPr/>
        </p:nvSpPr>
        <p:spPr>
          <a:xfrm>
            <a:off x="330204" y="2607277"/>
            <a:ext cx="8598000" cy="965100"/>
          </a:xfrm>
          <a:prstGeom prst="rect">
            <a:avLst/>
          </a:prstGeom>
          <a:noFill/>
          <a:ln w="254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8" name="Google Shape;768;p53"/>
          <p:cNvSpPr/>
          <p:nvPr/>
        </p:nvSpPr>
        <p:spPr>
          <a:xfrm>
            <a:off x="330204" y="3998943"/>
            <a:ext cx="85980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9" name="Google Shape;769;p53"/>
          <p:cNvSpPr/>
          <p:nvPr/>
        </p:nvSpPr>
        <p:spPr>
          <a:xfrm>
            <a:off x="330204" y="5394927"/>
            <a:ext cx="8534400" cy="8679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70" name="Google Shape;770;p53"/>
          <p:cNvCxnSpPr>
            <a:stCxn id="759" idx="3"/>
            <a:endCxn id="760" idx="1"/>
          </p:cNvCxnSpPr>
          <p:nvPr/>
        </p:nvCxnSpPr>
        <p:spPr>
          <a:xfrm>
            <a:off x="2517675" y="3083577"/>
            <a:ext cx="892200" cy="0"/>
          </a:xfrm>
          <a:prstGeom prst="straightConnector1">
            <a:avLst/>
          </a:prstGeom>
          <a:noFill/>
          <a:ln w="9525" cap="flat" cmpd="sng">
            <a:solidFill>
              <a:srgbClr val="009BDF"/>
            </a:solidFill>
            <a:prstDash val="solid"/>
            <a:round/>
            <a:headEnd type="none" w="sm" len="sm"/>
            <a:tailEnd type="triangle" w="med" len="med"/>
          </a:ln>
        </p:spPr>
      </p:cxnSp>
      <p:cxnSp>
        <p:nvCxnSpPr>
          <p:cNvPr id="771" name="Google Shape;771;p53"/>
          <p:cNvCxnSpPr/>
          <p:nvPr/>
        </p:nvCxnSpPr>
        <p:spPr>
          <a:xfrm>
            <a:off x="5022850" y="3096227"/>
            <a:ext cx="892200" cy="0"/>
          </a:xfrm>
          <a:prstGeom prst="straightConnector1">
            <a:avLst/>
          </a:prstGeom>
          <a:noFill/>
          <a:ln w="9525" cap="flat" cmpd="sng">
            <a:solidFill>
              <a:srgbClr val="009BDF"/>
            </a:solidFill>
            <a:prstDash val="solid"/>
            <a:round/>
            <a:headEnd type="none" w="sm" len="sm"/>
            <a:tailEnd type="triangle" w="med" len="med"/>
          </a:ln>
        </p:spPr>
      </p:cxnSp>
      <p:sp>
        <p:nvSpPr>
          <p:cNvPr id="772" name="Google Shape;772;p53"/>
          <p:cNvSpPr/>
          <p:nvPr/>
        </p:nvSpPr>
        <p:spPr>
          <a:xfrm flipH="1">
            <a:off x="3835400" y="3585177"/>
            <a:ext cx="762000" cy="3942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3" name="Google Shape;773;p53"/>
          <p:cNvSpPr/>
          <p:nvPr/>
        </p:nvSpPr>
        <p:spPr>
          <a:xfrm flipH="1">
            <a:off x="3143250" y="4983828"/>
            <a:ext cx="762000" cy="4068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4" name="Google Shape;774;p53"/>
          <p:cNvSpPr/>
          <p:nvPr/>
        </p:nvSpPr>
        <p:spPr>
          <a:xfrm flipH="1">
            <a:off x="5499100" y="4966175"/>
            <a:ext cx="762000" cy="4245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5" name="Google Shape;775;p53"/>
          <p:cNvSpPr/>
          <p:nvPr/>
        </p:nvSpPr>
        <p:spPr>
          <a:xfrm flipH="1">
            <a:off x="7648575" y="4978621"/>
            <a:ext cx="762000" cy="4119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6" name="Google Shape;776;p53"/>
          <p:cNvSpPr/>
          <p:nvPr/>
        </p:nvSpPr>
        <p:spPr>
          <a:xfrm flipH="1">
            <a:off x="927102" y="4980272"/>
            <a:ext cx="762000" cy="4104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7" name="Google Shape;777;p53"/>
          <p:cNvSpPr/>
          <p:nvPr/>
        </p:nvSpPr>
        <p:spPr>
          <a:xfrm>
            <a:off x="551930" y="5522943"/>
            <a:ext cx="28131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Statistical / mathematical modelling</a:t>
            </a:r>
            <a:endParaRPr/>
          </a:p>
        </p:txBody>
      </p:sp>
      <p:sp>
        <p:nvSpPr>
          <p:cNvPr id="778" name="Google Shape;778;p53"/>
          <p:cNvSpPr/>
          <p:nvPr/>
        </p:nvSpPr>
        <p:spPr>
          <a:xfrm>
            <a:off x="3446673" y="5522943"/>
            <a:ext cx="23199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Visualisation</a:t>
            </a:r>
            <a:endParaRPr/>
          </a:p>
        </p:txBody>
      </p:sp>
      <p:sp>
        <p:nvSpPr>
          <p:cNvPr id="779" name="Google Shape;779;p53"/>
          <p:cNvSpPr/>
          <p:nvPr/>
        </p:nvSpPr>
        <p:spPr>
          <a:xfrm>
            <a:off x="2517774" y="1168145"/>
            <a:ext cx="6410400" cy="965100"/>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0" name="Google Shape;780;p53"/>
          <p:cNvSpPr/>
          <p:nvPr/>
        </p:nvSpPr>
        <p:spPr>
          <a:xfrm>
            <a:off x="4893833"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Library preparation</a:t>
            </a:r>
            <a:endParaRPr/>
          </a:p>
        </p:txBody>
      </p:sp>
      <p:sp>
        <p:nvSpPr>
          <p:cNvPr id="781" name="Google Shape;781;p53"/>
          <p:cNvSpPr/>
          <p:nvPr/>
        </p:nvSpPr>
        <p:spPr>
          <a:xfrm>
            <a:off x="7060142" y="1348289"/>
            <a:ext cx="1714500" cy="597000"/>
          </a:xfrm>
          <a:prstGeom prst="roundRect">
            <a:avLst>
              <a:gd name="adj" fmla="val 16667"/>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Sequencing</a:t>
            </a:r>
            <a:endParaRPr/>
          </a:p>
        </p:txBody>
      </p:sp>
      <p:sp>
        <p:nvSpPr>
          <p:cNvPr id="782" name="Google Shape;782;p53"/>
          <p:cNvSpPr/>
          <p:nvPr/>
        </p:nvSpPr>
        <p:spPr>
          <a:xfrm flipH="1">
            <a:off x="3835400" y="2133344"/>
            <a:ext cx="762000" cy="459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83" name="Google Shape;783;p53"/>
          <p:cNvCxnSpPr>
            <a:stCxn id="780" idx="3"/>
            <a:endCxn id="781" idx="1"/>
          </p:cNvCxnSpPr>
          <p:nvPr/>
        </p:nvCxnSpPr>
        <p:spPr>
          <a:xfrm>
            <a:off x="6608333"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784" name="Google Shape;784;p53"/>
          <p:cNvSpPr txBox="1"/>
          <p:nvPr/>
        </p:nvSpPr>
        <p:spPr>
          <a:xfrm>
            <a:off x="2458282" y="115561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E</a:t>
            </a:r>
            <a:endParaRPr/>
          </a:p>
        </p:txBody>
      </p:sp>
      <p:sp>
        <p:nvSpPr>
          <p:cNvPr id="785" name="Google Shape;785;p53"/>
          <p:cNvSpPr txBox="1"/>
          <p:nvPr/>
        </p:nvSpPr>
        <p:spPr>
          <a:xfrm>
            <a:off x="298989" y="2583027"/>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P1</a:t>
            </a:r>
            <a:endParaRPr/>
          </a:p>
        </p:txBody>
      </p:sp>
      <p:sp>
        <p:nvSpPr>
          <p:cNvPr id="786" name="Google Shape;786;p53"/>
          <p:cNvSpPr txBox="1"/>
          <p:nvPr/>
        </p:nvSpPr>
        <p:spPr>
          <a:xfrm>
            <a:off x="297930" y="3979258"/>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P2</a:t>
            </a:r>
            <a:endParaRPr/>
          </a:p>
        </p:txBody>
      </p:sp>
      <p:sp>
        <p:nvSpPr>
          <p:cNvPr id="787" name="Google Shape;787;p53"/>
          <p:cNvSpPr txBox="1"/>
          <p:nvPr/>
        </p:nvSpPr>
        <p:spPr>
          <a:xfrm>
            <a:off x="271676" y="5375489"/>
            <a:ext cx="50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A</a:t>
            </a:r>
            <a:endParaRPr/>
          </a:p>
        </p:txBody>
      </p:sp>
      <p:sp>
        <p:nvSpPr>
          <p:cNvPr id="788" name="Google Shape;788;p53"/>
          <p:cNvSpPr/>
          <p:nvPr/>
        </p:nvSpPr>
        <p:spPr>
          <a:xfrm>
            <a:off x="2727525" y="1348289"/>
            <a:ext cx="1714500" cy="5970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Experimental design</a:t>
            </a:r>
            <a:endParaRPr/>
          </a:p>
        </p:txBody>
      </p:sp>
      <p:cxnSp>
        <p:nvCxnSpPr>
          <p:cNvPr id="789" name="Google Shape;789;p53"/>
          <p:cNvCxnSpPr>
            <a:stCxn id="788" idx="3"/>
            <a:endCxn id="780" idx="1"/>
          </p:cNvCxnSpPr>
          <p:nvPr/>
        </p:nvCxnSpPr>
        <p:spPr>
          <a:xfrm>
            <a:off x="4442025" y="1646789"/>
            <a:ext cx="451800" cy="0"/>
          </a:xfrm>
          <a:prstGeom prst="straightConnector1">
            <a:avLst/>
          </a:prstGeom>
          <a:noFill/>
          <a:ln w="9525" cap="flat" cmpd="sng">
            <a:solidFill>
              <a:srgbClr val="009BDF"/>
            </a:solidFill>
            <a:prstDash val="solid"/>
            <a:round/>
            <a:headEnd type="none" w="sm" len="sm"/>
            <a:tailEnd type="triangle" w="med" len="med"/>
          </a:ln>
        </p:spPr>
      </p:cxnSp>
      <p:sp>
        <p:nvSpPr>
          <p:cNvPr id="790" name="Google Shape;790;p53"/>
          <p:cNvSpPr/>
          <p:nvPr/>
        </p:nvSpPr>
        <p:spPr>
          <a:xfrm>
            <a:off x="216962" y="1168146"/>
            <a:ext cx="1714500" cy="96510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Arial"/>
                <a:ea typeface="Arial"/>
                <a:cs typeface="Arial"/>
                <a:sym typeface="Arial"/>
              </a:rPr>
              <a:t>Biological question</a:t>
            </a:r>
            <a:endParaRPr/>
          </a:p>
        </p:txBody>
      </p:sp>
      <p:cxnSp>
        <p:nvCxnSpPr>
          <p:cNvPr id="791" name="Google Shape;791;p53"/>
          <p:cNvCxnSpPr>
            <a:stCxn id="790" idx="3"/>
            <a:endCxn id="779" idx="1"/>
          </p:cNvCxnSpPr>
          <p:nvPr/>
        </p:nvCxnSpPr>
        <p:spPr>
          <a:xfrm>
            <a:off x="1931462" y="1650696"/>
            <a:ext cx="586200" cy="0"/>
          </a:xfrm>
          <a:prstGeom prst="straightConnector1">
            <a:avLst/>
          </a:prstGeom>
          <a:noFill/>
          <a:ln w="9525" cap="flat" cmpd="sng">
            <a:solidFill>
              <a:srgbClr val="009BDF"/>
            </a:solidFill>
            <a:prstDash val="solid"/>
            <a:round/>
            <a:headEnd type="none" w="sm" len="sm"/>
            <a:tailEnd type="triangle" w="med" len="med"/>
          </a:ln>
        </p:spPr>
      </p:cxnSp>
      <p:sp>
        <p:nvSpPr>
          <p:cNvPr id="792" name="Google Shape;792;p53"/>
          <p:cNvSpPr/>
          <p:nvPr/>
        </p:nvSpPr>
        <p:spPr>
          <a:xfrm rot="-5400000" flipH="1">
            <a:off x="1854626" y="1384429"/>
            <a:ext cx="762000" cy="564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54"/>
          <p:cNvSpPr txBox="1">
            <a:spLocks noGrp="1"/>
          </p:cNvSpPr>
          <p:nvPr>
            <p:ph type="title"/>
          </p:nvPr>
        </p:nvSpPr>
        <p:spPr>
          <a:xfrm>
            <a:off x="0" y="0"/>
            <a:ext cx="8686800" cy="121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txBox="1">
            <a:spLocks noGrp="1"/>
          </p:cNvSpPr>
          <p:nvPr>
            <p:ph type="body" idx="1"/>
          </p:nvPr>
        </p:nvSpPr>
        <p:spPr>
          <a:xfrm>
            <a:off x="2184750" y="3229767"/>
            <a:ext cx="4774500" cy="9135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fr-FR" sz="3000"/>
              <a:t>Alignement sur référence</a:t>
            </a:r>
            <a:endParaRPr sz="3000"/>
          </a:p>
        </p:txBody>
      </p:sp>
      <p:sp>
        <p:nvSpPr>
          <p:cNvPr id="799" name="Google Shape;799;p54"/>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800" name="Google Shape;800;p54"/>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5"/>
          <p:cNvSpPr txBox="1">
            <a:spLocks noGrp="1"/>
          </p:cNvSpPr>
          <p:nvPr>
            <p:ph type="title"/>
          </p:nvPr>
        </p:nvSpPr>
        <p:spPr>
          <a:xfrm>
            <a:off x="0" y="857250"/>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Reference genome/transcriptome available </a:t>
            </a:r>
            <a:endParaRPr/>
          </a:p>
        </p:txBody>
      </p:sp>
      <p:sp>
        <p:nvSpPr>
          <p:cNvPr id="806" name="Google Shape;806;p55"/>
          <p:cNvSpPr txBox="1">
            <a:spLocks noGrp="1"/>
          </p:cNvSpPr>
          <p:nvPr>
            <p:ph type="body" idx="1"/>
          </p:nvPr>
        </p:nvSpPr>
        <p:spPr>
          <a:xfrm>
            <a:off x="110050" y="1148750"/>
            <a:ext cx="8644500" cy="548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
              </a:spcBef>
              <a:spcAft>
                <a:spcPts val="0"/>
              </a:spcAft>
              <a:buSzPts val="2000"/>
              <a:buNone/>
            </a:pPr>
            <a:r>
              <a:rPr lang="fr-FR">
                <a:solidFill>
                  <a:schemeClr val="accent6"/>
                </a:solidFill>
              </a:rPr>
              <a:t>Alignement</a:t>
            </a:r>
            <a:endParaRPr>
              <a:solidFill>
                <a:schemeClr val="accent6"/>
              </a:solidFill>
            </a:endParaRPr>
          </a:p>
          <a:p>
            <a:pPr marL="0" lvl="0" indent="0" algn="l" rtl="0">
              <a:lnSpc>
                <a:spcPct val="100000"/>
              </a:lnSpc>
              <a:spcBef>
                <a:spcPts val="400"/>
              </a:spcBef>
              <a:spcAft>
                <a:spcPts val="0"/>
              </a:spcAft>
              <a:buSzPts val="2000"/>
              <a:buNone/>
            </a:pPr>
            <a:endParaRPr>
              <a:solidFill>
                <a:srgbClr val="000000"/>
              </a:solidFill>
            </a:endParaRPr>
          </a:p>
          <a:p>
            <a:pPr marL="0" lvl="0" indent="0" algn="l" rtl="0">
              <a:lnSpc>
                <a:spcPct val="100000"/>
              </a:lnSpc>
              <a:spcBef>
                <a:spcPts val="400"/>
              </a:spcBef>
              <a:spcAft>
                <a:spcPts val="0"/>
              </a:spcAft>
              <a:buSzPts val="2000"/>
              <a:buNone/>
            </a:pPr>
            <a:endParaRPr>
              <a:solidFill>
                <a:srgbClr val="000000"/>
              </a:solidFill>
            </a:endParaRPr>
          </a:p>
        </p:txBody>
      </p:sp>
      <p:sp>
        <p:nvSpPr>
          <p:cNvPr id="807" name="Google Shape;807;p55"/>
          <p:cNvSpPr txBox="1"/>
          <p:nvPr/>
        </p:nvSpPr>
        <p:spPr>
          <a:xfrm>
            <a:off x="1992800" y="2068400"/>
            <a:ext cx="68778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 GCCGGCGATGCGTC</a:t>
            </a:r>
            <a:r>
              <a:rPr lang="fr-FR" sz="1800">
                <a:solidFill>
                  <a:srgbClr val="009DE0"/>
                </a:solidFill>
                <a:latin typeface="Arial"/>
                <a:ea typeface="Arial"/>
                <a:cs typeface="Arial"/>
                <a:sym typeface="Arial"/>
              </a:rPr>
              <a:t>CTGGTCGGATGCG</a:t>
            </a:r>
            <a:r>
              <a:rPr lang="fr-FR" sz="1800">
                <a:solidFill>
                  <a:schemeClr val="dk1"/>
                </a:solidFill>
                <a:latin typeface="Arial"/>
                <a:ea typeface="Arial"/>
                <a:cs typeface="Arial"/>
                <a:sym typeface="Arial"/>
              </a:rPr>
              <a:t>GAACGGAGCA … </a:t>
            </a:r>
            <a:endParaRPr sz="1800">
              <a:solidFill>
                <a:schemeClr val="dk1"/>
              </a:solidFill>
              <a:latin typeface="Arial"/>
              <a:ea typeface="Arial"/>
              <a:cs typeface="Arial"/>
              <a:sym typeface="Arial"/>
            </a:endParaRPr>
          </a:p>
        </p:txBody>
      </p:sp>
      <p:sp>
        <p:nvSpPr>
          <p:cNvPr id="808" name="Google Shape;808;p55"/>
          <p:cNvSpPr txBox="1"/>
          <p:nvPr/>
        </p:nvSpPr>
        <p:spPr>
          <a:xfrm>
            <a:off x="4592250" y="1801500"/>
            <a:ext cx="2532600" cy="339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rgbClr val="009DE0"/>
                </a:solidFill>
                <a:latin typeface="Arial"/>
                <a:ea typeface="Arial"/>
                <a:cs typeface="Arial"/>
                <a:sym typeface="Arial"/>
              </a:rPr>
              <a:t>CTGGTCGGATGCG</a:t>
            </a:r>
            <a:endParaRPr sz="1800">
              <a:solidFill>
                <a:srgbClr val="009DE0"/>
              </a:solidFill>
              <a:latin typeface="Arial"/>
              <a:ea typeface="Arial"/>
              <a:cs typeface="Arial"/>
              <a:sym typeface="Arial"/>
            </a:endParaRPr>
          </a:p>
        </p:txBody>
      </p:sp>
      <p:sp>
        <p:nvSpPr>
          <p:cNvPr id="809" name="Google Shape;809;p55"/>
          <p:cNvSpPr txBox="1"/>
          <p:nvPr/>
        </p:nvSpPr>
        <p:spPr>
          <a:xfrm>
            <a:off x="680600" y="1780725"/>
            <a:ext cx="9450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read</a:t>
            </a:r>
            <a:endParaRPr sz="1800">
              <a:solidFill>
                <a:schemeClr val="dk1"/>
              </a:solidFill>
              <a:latin typeface="Arial"/>
              <a:ea typeface="Arial"/>
              <a:cs typeface="Arial"/>
              <a:sym typeface="Arial"/>
            </a:endParaRPr>
          </a:p>
        </p:txBody>
      </p:sp>
      <p:sp>
        <p:nvSpPr>
          <p:cNvPr id="810" name="Google Shape;810;p55"/>
          <p:cNvSpPr txBox="1"/>
          <p:nvPr/>
        </p:nvSpPr>
        <p:spPr>
          <a:xfrm>
            <a:off x="680600" y="2070775"/>
            <a:ext cx="13122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reference</a:t>
            </a:r>
            <a:endParaRPr sz="1800">
              <a:solidFill>
                <a:schemeClr val="dk1"/>
              </a:solidFill>
              <a:latin typeface="Arial"/>
              <a:ea typeface="Arial"/>
              <a:cs typeface="Arial"/>
              <a:sym typeface="Arial"/>
            </a:endParaRPr>
          </a:p>
        </p:txBody>
      </p:sp>
      <p:sp>
        <p:nvSpPr>
          <p:cNvPr id="811" name="Google Shape;811;p55"/>
          <p:cNvSpPr txBox="1"/>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marR="0" lvl="0" indent="0" algn="l" rtl="0">
              <a:spcBef>
                <a:spcPts val="0"/>
              </a:spcBef>
              <a:spcAft>
                <a:spcPts val="0"/>
              </a:spcAft>
              <a:buClr>
                <a:srgbClr val="FFFFFF"/>
              </a:buClr>
              <a:buSzPts val="2800"/>
              <a:buFont typeface="Arial"/>
              <a:buNone/>
            </a:pPr>
            <a:r>
              <a:rPr lang="fr-FR" sz="2800">
                <a:solidFill>
                  <a:srgbClr val="FFFFFF"/>
                </a:solidFill>
              </a:rPr>
              <a:t>Alignement sur un génome de référence</a:t>
            </a:r>
            <a:endParaRPr sz="28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marR="0" lvl="0" indent="0" algn="l" rtl="0">
              <a:spcBef>
                <a:spcPts val="0"/>
              </a:spcBef>
              <a:spcAft>
                <a:spcPts val="0"/>
              </a:spcAft>
              <a:buClr>
                <a:srgbClr val="FFFFFF"/>
              </a:buClr>
              <a:buSzPts val="2800"/>
              <a:buFont typeface="Arial"/>
              <a:buNone/>
            </a:pPr>
            <a:r>
              <a:rPr lang="fr-FR"/>
              <a:t>Installation des packages</a:t>
            </a:r>
            <a:endParaRPr sz="2800" b="0" i="0" u="none" strike="noStrike" cap="none">
              <a:solidFill>
                <a:srgbClr val="FFFFFF"/>
              </a:solidFill>
              <a:latin typeface="Arial"/>
              <a:ea typeface="Arial"/>
              <a:cs typeface="Arial"/>
              <a:sym typeface="Arial"/>
            </a:endParaRPr>
          </a:p>
        </p:txBody>
      </p:sp>
      <p:sp>
        <p:nvSpPr>
          <p:cNvPr id="98" name="Google Shape;98;p12"/>
          <p:cNvSpPr txBox="1">
            <a:spLocks noGrp="1"/>
          </p:cNvSpPr>
          <p:nvPr>
            <p:ph type="body" idx="1"/>
          </p:nvPr>
        </p:nvSpPr>
        <p:spPr>
          <a:xfrm>
            <a:off x="279400" y="1236132"/>
            <a:ext cx="8644500" cy="119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6"/>
              </a:buClr>
              <a:buSzPts val="2000"/>
              <a:buFont typeface="Merriweather Sans"/>
              <a:buNone/>
            </a:pPr>
            <a:r>
              <a:rPr lang="fr-FR"/>
              <a:t>Dans le dossier téléchargé vous trouverez le dossier </a:t>
            </a:r>
            <a:r>
              <a:rPr lang="fr-FR" i="1"/>
              <a:t>scripts </a:t>
            </a:r>
            <a:endParaRPr i="1"/>
          </a:p>
          <a:p>
            <a:pPr marL="457200" marR="0" lvl="0" indent="-355600" algn="l" rtl="0">
              <a:lnSpc>
                <a:spcPct val="100000"/>
              </a:lnSpc>
              <a:spcBef>
                <a:spcPts val="0"/>
              </a:spcBef>
              <a:spcAft>
                <a:spcPts val="0"/>
              </a:spcAft>
              <a:buSzPts val="2000"/>
              <a:buChar char="-"/>
            </a:pPr>
            <a:r>
              <a:rPr lang="fr-FR" sz="1800"/>
              <a:t>Ouvrez setup_part1.R dans RStudio </a:t>
            </a:r>
            <a:endParaRPr sz="1800"/>
          </a:p>
          <a:p>
            <a:pPr marL="457200" marR="0" lvl="0" indent="-342900" algn="l" rtl="0">
              <a:lnSpc>
                <a:spcPct val="100000"/>
              </a:lnSpc>
              <a:spcBef>
                <a:spcPts val="0"/>
              </a:spcBef>
              <a:spcAft>
                <a:spcPts val="0"/>
              </a:spcAft>
              <a:buSzPts val="1800"/>
              <a:buChar char="-"/>
            </a:pPr>
            <a:r>
              <a:rPr lang="fr-FR" sz="1800"/>
              <a:t>Appuyez sur </a:t>
            </a:r>
            <a:r>
              <a:rPr lang="fr-FR" sz="1800" b="1"/>
              <a:t>Source</a:t>
            </a:r>
            <a:r>
              <a:rPr lang="fr-FR" sz="1800"/>
              <a:t>: ceci va lire tout le fichier et procéder aux installations</a:t>
            </a:r>
            <a:endParaRPr sz="1800"/>
          </a:p>
          <a:p>
            <a:pPr marL="342900" marR="0" lvl="0" indent="-215900" algn="l" rtl="0">
              <a:lnSpc>
                <a:spcPct val="100000"/>
              </a:lnSpc>
              <a:spcBef>
                <a:spcPts val="0"/>
              </a:spcBef>
              <a:spcAft>
                <a:spcPts val="0"/>
              </a:spcAft>
              <a:buClr>
                <a:schemeClr val="accent6"/>
              </a:buClr>
              <a:buSzPts val="2000"/>
              <a:buFont typeface="Merriweather Sans"/>
              <a:buNone/>
            </a:pPr>
            <a:endParaRPr/>
          </a:p>
        </p:txBody>
      </p:sp>
      <p:sp>
        <p:nvSpPr>
          <p:cNvPr id="99" name="Google Shape;99;p12"/>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fr-FR" sz="900">
                <a:solidFill>
                  <a:srgbClr val="009DE0"/>
                </a:solidFill>
                <a:latin typeface="Arial"/>
                <a:ea typeface="Arial"/>
                <a:cs typeface="Arial"/>
                <a:sym typeface="Arial"/>
              </a:rPr>
              <a:t>5</a:t>
            </a:fld>
            <a:endParaRPr sz="900">
              <a:solidFill>
                <a:srgbClr val="009DE0"/>
              </a:solidFill>
              <a:latin typeface="Arial"/>
              <a:ea typeface="Arial"/>
              <a:cs typeface="Arial"/>
              <a:sym typeface="Arial"/>
            </a:endParaRPr>
          </a:p>
        </p:txBody>
      </p:sp>
      <p:pic>
        <p:nvPicPr>
          <p:cNvPr id="100" name="Google Shape;100;p12"/>
          <p:cNvPicPr preferRelativeResize="0"/>
          <p:nvPr/>
        </p:nvPicPr>
        <p:blipFill rotWithShape="1">
          <a:blip r:embed="rId3">
            <a:alphaModFix/>
          </a:blip>
          <a:srcRect l="3366" r="43776" b="74893"/>
          <a:stretch/>
        </p:blipFill>
        <p:spPr>
          <a:xfrm>
            <a:off x="167700" y="2877225"/>
            <a:ext cx="8686800" cy="2321012"/>
          </a:xfrm>
          <a:prstGeom prst="rect">
            <a:avLst/>
          </a:prstGeom>
          <a:noFill/>
          <a:ln>
            <a:noFill/>
          </a:ln>
        </p:spPr>
      </p:pic>
      <p:sp>
        <p:nvSpPr>
          <p:cNvPr id="101" name="Google Shape;101;p12"/>
          <p:cNvSpPr/>
          <p:nvPr/>
        </p:nvSpPr>
        <p:spPr>
          <a:xfrm>
            <a:off x="7474100" y="4056375"/>
            <a:ext cx="747000" cy="1623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2"/>
          <p:cNvCxnSpPr>
            <a:endCxn id="101" idx="2"/>
          </p:cNvCxnSpPr>
          <p:nvPr/>
        </p:nvCxnSpPr>
        <p:spPr>
          <a:xfrm rot="10800000" flipH="1">
            <a:off x="7247300" y="4218675"/>
            <a:ext cx="600300" cy="724800"/>
          </a:xfrm>
          <a:prstGeom prst="straightConnector1">
            <a:avLst/>
          </a:prstGeom>
          <a:noFill/>
          <a:ln w="19050" cap="flat" cmpd="sng">
            <a:solidFill>
              <a:srgbClr val="FF0000"/>
            </a:solidFill>
            <a:prstDash val="solid"/>
            <a:round/>
            <a:headEnd type="none" w="med" len="med"/>
            <a:tailEnd type="triangle" w="med" len="med"/>
          </a:ln>
        </p:spPr>
      </p:cxnSp>
      <p:sp>
        <p:nvSpPr>
          <p:cNvPr id="103" name="Google Shape;103;p12"/>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04" name="Google Shape;104;p12"/>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transition spd="slow">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6"/>
          <p:cNvSpPr txBox="1">
            <a:spLocks noGrp="1"/>
          </p:cNvSpPr>
          <p:nvPr>
            <p:ph type="title"/>
          </p:nvPr>
        </p:nvSpPr>
        <p:spPr>
          <a:xfrm>
            <a:off x="0" y="168566"/>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2800"/>
              <a:buFont typeface="Arial"/>
              <a:buNone/>
            </a:pPr>
            <a:r>
              <a:rPr lang="fr-FR">
                <a:solidFill>
                  <a:schemeClr val="lt1"/>
                </a:solidFill>
              </a:rPr>
              <a:t>Chercher une aiguille dans une botte de foin</a:t>
            </a:r>
            <a:endParaRPr>
              <a:solidFill>
                <a:schemeClr val="lt1"/>
              </a:solidFill>
            </a:endParaRPr>
          </a:p>
        </p:txBody>
      </p:sp>
      <p:pic>
        <p:nvPicPr>
          <p:cNvPr id="817" name="Google Shape;817;p56"/>
          <p:cNvPicPr preferRelativeResize="0"/>
          <p:nvPr/>
        </p:nvPicPr>
        <p:blipFill rotWithShape="1">
          <a:blip r:embed="rId3">
            <a:alphaModFix/>
          </a:blip>
          <a:srcRect t="13607" b="7875"/>
          <a:stretch/>
        </p:blipFill>
        <p:spPr>
          <a:xfrm>
            <a:off x="3802426" y="3709611"/>
            <a:ext cx="4262025" cy="1435800"/>
          </a:xfrm>
          <a:prstGeom prst="rect">
            <a:avLst/>
          </a:prstGeom>
          <a:noFill/>
          <a:ln>
            <a:noFill/>
          </a:ln>
        </p:spPr>
      </p:pic>
      <p:sp>
        <p:nvSpPr>
          <p:cNvPr id="818" name="Google Shape;818;p56"/>
          <p:cNvSpPr/>
          <p:nvPr/>
        </p:nvSpPr>
        <p:spPr>
          <a:xfrm>
            <a:off x="3578525" y="3510663"/>
            <a:ext cx="1236000" cy="448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9" name="Google Shape;819;p56"/>
          <p:cNvSpPr txBox="1"/>
          <p:nvPr/>
        </p:nvSpPr>
        <p:spPr>
          <a:xfrm>
            <a:off x="3339275" y="3370600"/>
            <a:ext cx="17145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800">
                <a:solidFill>
                  <a:schemeClr val="dk1"/>
                </a:solidFill>
                <a:latin typeface="Arial"/>
                <a:ea typeface="Arial"/>
                <a:cs typeface="Arial"/>
                <a:sym typeface="Arial"/>
              </a:rPr>
              <a:t>DNA copies of the genome</a:t>
            </a:r>
            <a:endParaRPr sz="1800">
              <a:solidFill>
                <a:schemeClr val="dk1"/>
              </a:solidFill>
              <a:latin typeface="Arial"/>
              <a:ea typeface="Arial"/>
              <a:cs typeface="Arial"/>
              <a:sym typeface="Arial"/>
            </a:endParaRPr>
          </a:p>
        </p:txBody>
      </p:sp>
      <p:sp>
        <p:nvSpPr>
          <p:cNvPr id="820" name="Google Shape;820;p56"/>
          <p:cNvSpPr txBox="1"/>
          <p:nvPr/>
        </p:nvSpPr>
        <p:spPr>
          <a:xfrm>
            <a:off x="4897175" y="3291075"/>
            <a:ext cx="17145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800">
                <a:solidFill>
                  <a:schemeClr val="dk1"/>
                </a:solidFill>
                <a:latin typeface="Arial"/>
                <a:ea typeface="Arial"/>
                <a:cs typeface="Arial"/>
                <a:sym typeface="Arial"/>
              </a:rPr>
              <a:t>reads</a:t>
            </a:r>
            <a:endParaRPr sz="1800">
              <a:solidFill>
                <a:schemeClr val="dk1"/>
              </a:solidFill>
              <a:latin typeface="Arial"/>
              <a:ea typeface="Arial"/>
              <a:cs typeface="Arial"/>
              <a:sym typeface="Arial"/>
            </a:endParaRPr>
          </a:p>
        </p:txBody>
      </p:sp>
      <p:sp>
        <p:nvSpPr>
          <p:cNvPr id="821" name="Google Shape;821;p56"/>
          <p:cNvSpPr txBox="1"/>
          <p:nvPr/>
        </p:nvSpPr>
        <p:spPr>
          <a:xfrm>
            <a:off x="6235725" y="3291088"/>
            <a:ext cx="21336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800">
                <a:solidFill>
                  <a:schemeClr val="dk1"/>
                </a:solidFill>
                <a:latin typeface="Arial"/>
                <a:ea typeface="Arial"/>
                <a:cs typeface="Arial"/>
                <a:sym typeface="Arial"/>
              </a:rPr>
              <a:t>assembled genome</a:t>
            </a:r>
            <a:endParaRPr sz="1800">
              <a:solidFill>
                <a:schemeClr val="dk1"/>
              </a:solidFill>
              <a:latin typeface="Arial"/>
              <a:ea typeface="Arial"/>
              <a:cs typeface="Arial"/>
              <a:sym typeface="Arial"/>
            </a:endParaRPr>
          </a:p>
        </p:txBody>
      </p:sp>
      <p:sp>
        <p:nvSpPr>
          <p:cNvPr id="822" name="Google Shape;822;p56"/>
          <p:cNvSpPr txBox="1"/>
          <p:nvPr/>
        </p:nvSpPr>
        <p:spPr>
          <a:xfrm>
            <a:off x="110050" y="1148750"/>
            <a:ext cx="8644500" cy="54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400"/>
              </a:spcBef>
              <a:spcAft>
                <a:spcPts val="0"/>
              </a:spcAft>
              <a:buClr>
                <a:schemeClr val="accent6"/>
              </a:buClr>
              <a:buSzPts val="2000"/>
              <a:buFont typeface="Merriweather Sans"/>
              <a:buNone/>
            </a:pPr>
            <a:r>
              <a:rPr lang="fr-FR" sz="2000">
                <a:solidFill>
                  <a:schemeClr val="accent6"/>
                </a:solidFill>
              </a:rPr>
              <a:t>Alignement</a:t>
            </a:r>
            <a:endParaRPr/>
          </a:p>
          <a:p>
            <a:pPr marL="0" marR="0" lvl="0" indent="0" algn="l" rtl="0">
              <a:lnSpc>
                <a:spcPct val="100000"/>
              </a:lnSpc>
              <a:spcBef>
                <a:spcPts val="400"/>
              </a:spcBef>
              <a:spcAft>
                <a:spcPts val="0"/>
              </a:spcAft>
              <a:buClr>
                <a:schemeClr val="accent6"/>
              </a:buClr>
              <a:buSzPts val="2000"/>
              <a:buFont typeface="Merriweather Sans"/>
              <a:buNone/>
            </a:pPr>
            <a:endParaRPr sz="2000">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6"/>
              </a:buClr>
              <a:buSzPts val="2000"/>
              <a:buFont typeface="Merriweather Sans"/>
              <a:buNone/>
            </a:pPr>
            <a:endParaRPr sz="2000">
              <a:solidFill>
                <a:srgbClr val="000000"/>
              </a:solidFill>
              <a:latin typeface="Arial"/>
              <a:ea typeface="Arial"/>
              <a:cs typeface="Arial"/>
              <a:sym typeface="Arial"/>
            </a:endParaRPr>
          </a:p>
        </p:txBody>
      </p:sp>
      <p:sp>
        <p:nvSpPr>
          <p:cNvPr id="823" name="Google Shape;823;p56"/>
          <p:cNvSpPr txBox="1"/>
          <p:nvPr/>
        </p:nvSpPr>
        <p:spPr>
          <a:xfrm>
            <a:off x="1992800" y="2068400"/>
            <a:ext cx="68778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 GCCGGCGATGCGTC</a:t>
            </a:r>
            <a:r>
              <a:rPr lang="fr-FR" sz="1800">
                <a:solidFill>
                  <a:srgbClr val="009DE0"/>
                </a:solidFill>
                <a:latin typeface="Arial"/>
                <a:ea typeface="Arial"/>
                <a:cs typeface="Arial"/>
                <a:sym typeface="Arial"/>
              </a:rPr>
              <a:t>CTGGTCGGATGCG</a:t>
            </a:r>
            <a:r>
              <a:rPr lang="fr-FR" sz="1800">
                <a:solidFill>
                  <a:schemeClr val="dk1"/>
                </a:solidFill>
                <a:latin typeface="Arial"/>
                <a:ea typeface="Arial"/>
                <a:cs typeface="Arial"/>
                <a:sym typeface="Arial"/>
              </a:rPr>
              <a:t>GAACGGAGCA … </a:t>
            </a:r>
            <a:endParaRPr sz="1800">
              <a:solidFill>
                <a:schemeClr val="dk1"/>
              </a:solidFill>
              <a:latin typeface="Arial"/>
              <a:ea typeface="Arial"/>
              <a:cs typeface="Arial"/>
              <a:sym typeface="Arial"/>
            </a:endParaRPr>
          </a:p>
        </p:txBody>
      </p:sp>
      <p:sp>
        <p:nvSpPr>
          <p:cNvPr id="824" name="Google Shape;824;p56"/>
          <p:cNvSpPr txBox="1"/>
          <p:nvPr/>
        </p:nvSpPr>
        <p:spPr>
          <a:xfrm>
            <a:off x="4592250" y="1801500"/>
            <a:ext cx="2532600" cy="339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rgbClr val="009DE0"/>
                </a:solidFill>
                <a:latin typeface="Arial"/>
                <a:ea typeface="Arial"/>
                <a:cs typeface="Arial"/>
                <a:sym typeface="Arial"/>
              </a:rPr>
              <a:t>CTGGTCGGATGCG</a:t>
            </a:r>
            <a:endParaRPr sz="1800">
              <a:solidFill>
                <a:srgbClr val="009DE0"/>
              </a:solidFill>
              <a:latin typeface="Arial"/>
              <a:ea typeface="Arial"/>
              <a:cs typeface="Arial"/>
              <a:sym typeface="Arial"/>
            </a:endParaRPr>
          </a:p>
        </p:txBody>
      </p:sp>
      <p:sp>
        <p:nvSpPr>
          <p:cNvPr id="825" name="Google Shape;825;p56"/>
          <p:cNvSpPr txBox="1"/>
          <p:nvPr/>
        </p:nvSpPr>
        <p:spPr>
          <a:xfrm>
            <a:off x="680600" y="1780725"/>
            <a:ext cx="9450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read</a:t>
            </a:r>
            <a:endParaRPr sz="1800">
              <a:solidFill>
                <a:schemeClr val="dk1"/>
              </a:solidFill>
              <a:latin typeface="Arial"/>
              <a:ea typeface="Arial"/>
              <a:cs typeface="Arial"/>
              <a:sym typeface="Arial"/>
            </a:endParaRPr>
          </a:p>
        </p:txBody>
      </p:sp>
      <p:sp>
        <p:nvSpPr>
          <p:cNvPr id="826" name="Google Shape;826;p56"/>
          <p:cNvSpPr txBox="1"/>
          <p:nvPr/>
        </p:nvSpPr>
        <p:spPr>
          <a:xfrm>
            <a:off x="680600" y="2070775"/>
            <a:ext cx="13122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reference</a:t>
            </a:r>
            <a:endParaRPr sz="1800">
              <a:solidFill>
                <a:schemeClr val="dk1"/>
              </a:solidFill>
              <a:latin typeface="Arial"/>
              <a:ea typeface="Arial"/>
              <a:cs typeface="Arial"/>
              <a:sym typeface="Arial"/>
            </a:endParaRPr>
          </a:p>
        </p:txBody>
      </p:sp>
      <p:sp>
        <p:nvSpPr>
          <p:cNvPr id="827" name="Google Shape;827;p56"/>
          <p:cNvSpPr txBox="1"/>
          <p:nvPr/>
        </p:nvSpPr>
        <p:spPr>
          <a:xfrm>
            <a:off x="68100" y="2994750"/>
            <a:ext cx="3437100" cy="1755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600" b="1">
                <a:solidFill>
                  <a:schemeClr val="dk1"/>
                </a:solidFill>
              </a:rPr>
              <a:t>Pas toujours aisé</a:t>
            </a:r>
            <a:endParaRPr sz="1600" b="1">
              <a:solidFill>
                <a:schemeClr val="dk1"/>
              </a:solidFill>
            </a:endParaRPr>
          </a:p>
          <a:p>
            <a:pPr marL="0" lvl="0" indent="0" algn="l" rtl="0">
              <a:spcBef>
                <a:spcPts val="0"/>
              </a:spcBef>
              <a:spcAft>
                <a:spcPts val="0"/>
              </a:spcAft>
              <a:buNone/>
            </a:pPr>
            <a:endParaRPr sz="1600">
              <a:solidFill>
                <a:schemeClr val="dk1"/>
              </a:solidFill>
            </a:endParaRPr>
          </a:p>
          <a:p>
            <a:pPr marL="457200" lvl="0" indent="-317500" algn="l" rtl="0">
              <a:spcBef>
                <a:spcPts val="0"/>
              </a:spcBef>
              <a:spcAft>
                <a:spcPts val="0"/>
              </a:spcAft>
              <a:buClr>
                <a:schemeClr val="dk1"/>
              </a:buClr>
              <a:buSzPts val="1400"/>
              <a:buChar char="❏"/>
            </a:pPr>
            <a:r>
              <a:rPr lang="fr-FR" sz="1600">
                <a:solidFill>
                  <a:schemeClr val="dk1"/>
                </a:solidFill>
              </a:rPr>
              <a:t>les reads sont courts ~100 bp</a:t>
            </a:r>
            <a:endParaRPr sz="1600">
              <a:solidFill>
                <a:schemeClr val="dk1"/>
              </a:solidFill>
            </a:endParaRPr>
          </a:p>
          <a:p>
            <a:pPr marL="139700" lvl="0" indent="0" algn="l" rtl="0">
              <a:spcBef>
                <a:spcPts val="0"/>
              </a:spcBef>
              <a:spcAft>
                <a:spcPts val="0"/>
              </a:spcAft>
              <a:buNone/>
            </a:pPr>
            <a:endParaRPr sz="1600">
              <a:solidFill>
                <a:schemeClr val="dk1"/>
              </a:solidFill>
            </a:endParaRPr>
          </a:p>
          <a:p>
            <a:pPr marL="457200" lvl="0" indent="-317500" algn="l" rtl="0">
              <a:spcBef>
                <a:spcPts val="0"/>
              </a:spcBef>
              <a:spcAft>
                <a:spcPts val="0"/>
              </a:spcAft>
              <a:buClr>
                <a:schemeClr val="dk1"/>
              </a:buClr>
              <a:buSzPts val="1400"/>
              <a:buChar char="❏"/>
            </a:pPr>
            <a:r>
              <a:rPr lang="fr-FR" sz="1600">
                <a:solidFill>
                  <a:schemeClr val="dk1"/>
                </a:solidFill>
              </a:rPr>
              <a:t>Le génome est immense (</a:t>
            </a:r>
            <a:r>
              <a:rPr lang="fr-FR" sz="1600" i="1">
                <a:solidFill>
                  <a:schemeClr val="dk1"/>
                </a:solidFill>
              </a:rPr>
              <a:t>H. Sapien</a:t>
            </a:r>
            <a:r>
              <a:rPr lang="fr-FR" sz="1600">
                <a:solidFill>
                  <a:schemeClr val="dk1"/>
                </a:solidFill>
              </a:rPr>
              <a:t> ~3,000,000,000 bp)</a:t>
            </a:r>
            <a:endParaRPr>
              <a:solidFill>
                <a:schemeClr val="dk1"/>
              </a:solidFill>
            </a:endParaRPr>
          </a:p>
          <a:p>
            <a:pPr marL="45720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828" name="Google Shape;828;p56"/>
          <p:cNvSpPr txBox="1"/>
          <p:nvPr/>
        </p:nvSpPr>
        <p:spPr>
          <a:xfrm>
            <a:off x="110050" y="4631250"/>
            <a:ext cx="5064900" cy="2135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fr-FR" sz="1600">
                <a:solidFill>
                  <a:schemeClr val="dk1"/>
                </a:solidFill>
              </a:rPr>
              <a:t>Les reads contiennent des erreurs</a:t>
            </a:r>
            <a:endParaRPr sz="1600">
              <a:solidFill>
                <a:schemeClr val="dk1"/>
              </a:solidFill>
            </a:endParaRPr>
          </a:p>
          <a:p>
            <a:pPr marL="457200" lvl="0" indent="0" algn="l" rtl="0">
              <a:spcBef>
                <a:spcPts val="0"/>
              </a:spcBef>
              <a:spcAft>
                <a:spcPts val="0"/>
              </a:spcAft>
              <a:buNone/>
            </a:pPr>
            <a:r>
              <a:rPr lang="fr-FR" sz="1600">
                <a:solidFill>
                  <a:schemeClr val="dk1"/>
                </a:solidFill>
              </a:rPr>
              <a:t> (avec de la chance 1/1000 base est fausse)</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0" algn="l" rtl="0">
              <a:spcBef>
                <a:spcPts val="0"/>
              </a:spcBef>
              <a:spcAft>
                <a:spcPts val="0"/>
              </a:spcAft>
              <a:buNone/>
            </a:pPr>
            <a:endParaRPr sz="1600">
              <a:solidFill>
                <a:schemeClr val="dk1"/>
              </a:solidFill>
            </a:endParaRPr>
          </a:p>
        </p:txBody>
      </p:sp>
      <p:sp>
        <p:nvSpPr>
          <p:cNvPr id="829" name="Google Shape;829;p56"/>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830" name="Google Shape;830;p56"/>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7"/>
          <p:cNvSpPr txBox="1">
            <a:spLocks noGrp="1"/>
          </p:cNvSpPr>
          <p:nvPr>
            <p:ph type="title"/>
          </p:nvPr>
        </p:nvSpPr>
        <p:spPr>
          <a:xfrm>
            <a:off x="0" y="152838"/>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Quelques répétitions</a:t>
            </a:r>
            <a:endParaRPr/>
          </a:p>
        </p:txBody>
      </p:sp>
      <p:sp>
        <p:nvSpPr>
          <p:cNvPr id="836" name="Google Shape;836;p57"/>
          <p:cNvSpPr txBox="1"/>
          <p:nvPr/>
        </p:nvSpPr>
        <p:spPr>
          <a:xfrm>
            <a:off x="3211400" y="3451225"/>
            <a:ext cx="5961000" cy="1533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000">
                <a:solidFill>
                  <a:schemeClr val="dk1"/>
                </a:solidFill>
                <a:latin typeface="Arial"/>
                <a:ea typeface="Arial"/>
                <a:cs typeface="Arial"/>
                <a:sym typeface="Arial"/>
              </a:rPr>
              <a:t>… GCCGGCGATGCGTC</a:t>
            </a:r>
            <a:r>
              <a:rPr lang="fr-FR" sz="1000">
                <a:solidFill>
                  <a:srgbClr val="009DE0"/>
                </a:solidFill>
                <a:latin typeface="Arial"/>
                <a:ea typeface="Arial"/>
                <a:cs typeface="Arial"/>
                <a:sym typeface="Arial"/>
              </a:rPr>
              <a:t>CTGGTCGGATGCG</a:t>
            </a:r>
            <a:r>
              <a:rPr lang="fr-FR" sz="1000">
                <a:solidFill>
                  <a:schemeClr val="dk1"/>
                </a:solidFill>
                <a:latin typeface="Arial"/>
                <a:ea typeface="Arial"/>
                <a:cs typeface="Arial"/>
                <a:sym typeface="Arial"/>
              </a:rPr>
              <a:t>GAACGGAGCAGTAAATGCCATGGAAGAGC … </a:t>
            </a:r>
            <a:endParaRPr sz="1000">
              <a:solidFill>
                <a:schemeClr val="dk1"/>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a:p>
            <a:pPr marL="0" marR="0" lvl="0" indent="0" algn="l" rtl="0">
              <a:spcBef>
                <a:spcPts val="0"/>
              </a:spcBef>
              <a:spcAft>
                <a:spcPts val="0"/>
              </a:spcAft>
              <a:buNone/>
            </a:pPr>
            <a:r>
              <a:rPr lang="fr-FR" sz="1000">
                <a:solidFill>
                  <a:schemeClr val="dk1"/>
                </a:solidFill>
                <a:latin typeface="Arial"/>
                <a:ea typeface="Arial"/>
                <a:cs typeface="Arial"/>
                <a:sym typeface="Arial"/>
              </a:rPr>
              <a:t>… GGTTCAGCAGGAATGCCG</a:t>
            </a:r>
            <a:r>
              <a:rPr lang="fr-FR" sz="1000">
                <a:solidFill>
                  <a:srgbClr val="009DE0"/>
                </a:solidFill>
                <a:latin typeface="Arial"/>
                <a:ea typeface="Arial"/>
                <a:cs typeface="Arial"/>
                <a:sym typeface="Arial"/>
              </a:rPr>
              <a:t>CTGGTCGGATGCG</a:t>
            </a:r>
            <a:r>
              <a:rPr lang="fr-FR" sz="1000">
                <a:solidFill>
                  <a:schemeClr val="dk1"/>
                </a:solidFill>
                <a:latin typeface="Arial"/>
                <a:ea typeface="Arial"/>
                <a:cs typeface="Arial"/>
                <a:sym typeface="Arial"/>
              </a:rPr>
              <a:t>AGACTCAAATGAGAACTTTGAAGGCCGAC … </a:t>
            </a:r>
            <a:endParaRPr sz="1000">
              <a:solidFill>
                <a:schemeClr val="dk1"/>
              </a:solidFill>
              <a:latin typeface="Arial"/>
              <a:ea typeface="Arial"/>
              <a:cs typeface="Arial"/>
              <a:sym typeface="Arial"/>
            </a:endParaRPr>
          </a:p>
        </p:txBody>
      </p:sp>
      <p:sp>
        <p:nvSpPr>
          <p:cNvPr id="837" name="Google Shape;837;p57"/>
          <p:cNvSpPr txBox="1"/>
          <p:nvPr/>
        </p:nvSpPr>
        <p:spPr>
          <a:xfrm>
            <a:off x="6503750" y="3906700"/>
            <a:ext cx="1452600" cy="339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000">
                <a:solidFill>
                  <a:srgbClr val="009DE0"/>
                </a:solidFill>
                <a:latin typeface="Arial"/>
                <a:ea typeface="Arial"/>
                <a:cs typeface="Arial"/>
                <a:sym typeface="Arial"/>
              </a:rPr>
              <a:t>CTGGTCGGATGCG</a:t>
            </a:r>
            <a:endParaRPr sz="1000">
              <a:solidFill>
                <a:srgbClr val="009DE0"/>
              </a:solidFill>
              <a:latin typeface="Arial"/>
              <a:ea typeface="Arial"/>
              <a:cs typeface="Arial"/>
              <a:sym typeface="Arial"/>
            </a:endParaRPr>
          </a:p>
        </p:txBody>
      </p:sp>
      <p:cxnSp>
        <p:nvCxnSpPr>
          <p:cNvPr id="838" name="Google Shape;838;p57"/>
          <p:cNvCxnSpPr>
            <a:stCxn id="837" idx="1"/>
          </p:cNvCxnSpPr>
          <p:nvPr/>
        </p:nvCxnSpPr>
        <p:spPr>
          <a:xfrm rot="10800000">
            <a:off x="5761550" y="3748000"/>
            <a:ext cx="742200" cy="328200"/>
          </a:xfrm>
          <a:prstGeom prst="straightConnector1">
            <a:avLst/>
          </a:prstGeom>
          <a:noFill/>
          <a:ln w="9525" cap="flat" cmpd="sng">
            <a:solidFill>
              <a:schemeClr val="dk2"/>
            </a:solidFill>
            <a:prstDash val="solid"/>
            <a:round/>
            <a:headEnd type="none" w="sm" len="sm"/>
            <a:tailEnd type="triangle" w="lg" len="lg"/>
          </a:ln>
        </p:spPr>
      </p:cxnSp>
      <p:cxnSp>
        <p:nvCxnSpPr>
          <p:cNvPr id="839" name="Google Shape;839;p57"/>
          <p:cNvCxnSpPr>
            <a:stCxn id="837" idx="1"/>
          </p:cNvCxnSpPr>
          <p:nvPr/>
        </p:nvCxnSpPr>
        <p:spPr>
          <a:xfrm flipH="1">
            <a:off x="5841350" y="4076200"/>
            <a:ext cx="662400" cy="319800"/>
          </a:xfrm>
          <a:prstGeom prst="straightConnector1">
            <a:avLst/>
          </a:prstGeom>
          <a:noFill/>
          <a:ln w="9525" cap="flat" cmpd="sng">
            <a:solidFill>
              <a:schemeClr val="dk2"/>
            </a:solidFill>
            <a:prstDash val="solid"/>
            <a:round/>
            <a:headEnd type="none" w="sm" len="sm"/>
            <a:tailEnd type="triangle" w="lg" len="lg"/>
          </a:ln>
        </p:spPr>
      </p:cxnSp>
      <p:sp>
        <p:nvSpPr>
          <p:cNvPr id="840" name="Google Shape;840;p57"/>
          <p:cNvSpPr txBox="1"/>
          <p:nvPr/>
        </p:nvSpPr>
        <p:spPr>
          <a:xfrm>
            <a:off x="2865850" y="3212000"/>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region 1</a:t>
            </a:r>
            <a:endParaRPr sz="1100">
              <a:solidFill>
                <a:schemeClr val="dk1"/>
              </a:solidFill>
              <a:latin typeface="Arial"/>
              <a:ea typeface="Arial"/>
              <a:cs typeface="Arial"/>
              <a:sym typeface="Arial"/>
            </a:endParaRPr>
          </a:p>
        </p:txBody>
      </p:sp>
      <p:sp>
        <p:nvSpPr>
          <p:cNvPr id="841" name="Google Shape;841;p57"/>
          <p:cNvSpPr txBox="1"/>
          <p:nvPr/>
        </p:nvSpPr>
        <p:spPr>
          <a:xfrm>
            <a:off x="2892225" y="4174850"/>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region 2</a:t>
            </a:r>
            <a:endParaRPr sz="1100">
              <a:solidFill>
                <a:schemeClr val="dk1"/>
              </a:solidFill>
              <a:latin typeface="Arial"/>
              <a:ea typeface="Arial"/>
              <a:cs typeface="Arial"/>
              <a:sym typeface="Arial"/>
            </a:endParaRPr>
          </a:p>
        </p:txBody>
      </p:sp>
      <p:sp>
        <p:nvSpPr>
          <p:cNvPr id="842" name="Google Shape;842;p57"/>
          <p:cNvSpPr txBox="1"/>
          <p:nvPr/>
        </p:nvSpPr>
        <p:spPr>
          <a:xfrm>
            <a:off x="7899025" y="3906700"/>
            <a:ext cx="583800" cy="3390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fr-FR" sz="1100">
                <a:solidFill>
                  <a:schemeClr val="dk1"/>
                </a:solidFill>
                <a:latin typeface="Arial"/>
                <a:ea typeface="Arial"/>
                <a:cs typeface="Arial"/>
                <a:sym typeface="Arial"/>
              </a:rPr>
              <a:t>read</a:t>
            </a:r>
            <a:endParaRPr sz="1100">
              <a:solidFill>
                <a:schemeClr val="dk1"/>
              </a:solidFill>
              <a:latin typeface="Arial"/>
              <a:ea typeface="Arial"/>
              <a:cs typeface="Arial"/>
              <a:sym typeface="Arial"/>
            </a:endParaRPr>
          </a:p>
        </p:txBody>
      </p:sp>
      <p:sp>
        <p:nvSpPr>
          <p:cNvPr id="843" name="Google Shape;843;p57"/>
          <p:cNvSpPr txBox="1"/>
          <p:nvPr/>
        </p:nvSpPr>
        <p:spPr>
          <a:xfrm>
            <a:off x="4743550" y="3865650"/>
            <a:ext cx="1358700" cy="207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fr-FR" sz="1100">
                <a:solidFill>
                  <a:schemeClr val="dk2"/>
                </a:solidFill>
                <a:latin typeface="Arial"/>
                <a:ea typeface="Arial"/>
                <a:cs typeface="Arial"/>
                <a:sym typeface="Arial"/>
              </a:rPr>
              <a:t>from where does it come from?</a:t>
            </a:r>
            <a:endParaRPr sz="1100">
              <a:solidFill>
                <a:schemeClr val="dk2"/>
              </a:solidFill>
              <a:latin typeface="Arial"/>
              <a:ea typeface="Arial"/>
              <a:cs typeface="Arial"/>
              <a:sym typeface="Arial"/>
            </a:endParaRPr>
          </a:p>
        </p:txBody>
      </p:sp>
      <p:sp>
        <p:nvSpPr>
          <p:cNvPr id="844" name="Google Shape;844;p57"/>
          <p:cNvSpPr txBox="1"/>
          <p:nvPr/>
        </p:nvSpPr>
        <p:spPr>
          <a:xfrm>
            <a:off x="1992800" y="2068400"/>
            <a:ext cx="68778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 GCCGGCGATGCGTC</a:t>
            </a:r>
            <a:r>
              <a:rPr lang="fr-FR" sz="1800">
                <a:solidFill>
                  <a:srgbClr val="009DE0"/>
                </a:solidFill>
                <a:latin typeface="Arial"/>
                <a:ea typeface="Arial"/>
                <a:cs typeface="Arial"/>
                <a:sym typeface="Arial"/>
              </a:rPr>
              <a:t>CTGGTCGGATGCG</a:t>
            </a:r>
            <a:r>
              <a:rPr lang="fr-FR" sz="1800">
                <a:solidFill>
                  <a:schemeClr val="dk1"/>
                </a:solidFill>
                <a:latin typeface="Arial"/>
                <a:ea typeface="Arial"/>
                <a:cs typeface="Arial"/>
                <a:sym typeface="Arial"/>
              </a:rPr>
              <a:t>GAACGGAGCA … </a:t>
            </a:r>
            <a:endParaRPr sz="1800">
              <a:solidFill>
                <a:schemeClr val="dk1"/>
              </a:solidFill>
              <a:latin typeface="Arial"/>
              <a:ea typeface="Arial"/>
              <a:cs typeface="Arial"/>
              <a:sym typeface="Arial"/>
            </a:endParaRPr>
          </a:p>
        </p:txBody>
      </p:sp>
      <p:sp>
        <p:nvSpPr>
          <p:cNvPr id="845" name="Google Shape;845;p57"/>
          <p:cNvSpPr txBox="1"/>
          <p:nvPr/>
        </p:nvSpPr>
        <p:spPr>
          <a:xfrm>
            <a:off x="4592250" y="1801500"/>
            <a:ext cx="2532600" cy="339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rgbClr val="009DE0"/>
                </a:solidFill>
                <a:latin typeface="Arial"/>
                <a:ea typeface="Arial"/>
                <a:cs typeface="Arial"/>
                <a:sym typeface="Arial"/>
              </a:rPr>
              <a:t>CTGGTCGGATGCG</a:t>
            </a:r>
            <a:endParaRPr sz="1800">
              <a:solidFill>
                <a:srgbClr val="009DE0"/>
              </a:solidFill>
              <a:latin typeface="Arial"/>
              <a:ea typeface="Arial"/>
              <a:cs typeface="Arial"/>
              <a:sym typeface="Arial"/>
            </a:endParaRPr>
          </a:p>
        </p:txBody>
      </p:sp>
      <p:sp>
        <p:nvSpPr>
          <p:cNvPr id="846" name="Google Shape;846;p57"/>
          <p:cNvSpPr txBox="1"/>
          <p:nvPr/>
        </p:nvSpPr>
        <p:spPr>
          <a:xfrm>
            <a:off x="680600" y="1780725"/>
            <a:ext cx="9450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read</a:t>
            </a:r>
            <a:endParaRPr sz="1800">
              <a:solidFill>
                <a:schemeClr val="dk1"/>
              </a:solidFill>
              <a:latin typeface="Arial"/>
              <a:ea typeface="Arial"/>
              <a:cs typeface="Arial"/>
              <a:sym typeface="Arial"/>
            </a:endParaRPr>
          </a:p>
        </p:txBody>
      </p:sp>
      <p:sp>
        <p:nvSpPr>
          <p:cNvPr id="847" name="Google Shape;847;p57"/>
          <p:cNvSpPr txBox="1"/>
          <p:nvPr/>
        </p:nvSpPr>
        <p:spPr>
          <a:xfrm>
            <a:off x="680600" y="2070775"/>
            <a:ext cx="13122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reference</a:t>
            </a:r>
            <a:endParaRPr sz="1800">
              <a:solidFill>
                <a:schemeClr val="dk1"/>
              </a:solidFill>
              <a:latin typeface="Arial"/>
              <a:ea typeface="Arial"/>
              <a:cs typeface="Arial"/>
              <a:sym typeface="Arial"/>
            </a:endParaRPr>
          </a:p>
        </p:txBody>
      </p:sp>
      <p:sp>
        <p:nvSpPr>
          <p:cNvPr id="848" name="Google Shape;848;p57"/>
          <p:cNvSpPr txBox="1"/>
          <p:nvPr/>
        </p:nvSpPr>
        <p:spPr>
          <a:xfrm>
            <a:off x="68100" y="2994750"/>
            <a:ext cx="3437100" cy="1755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600" b="1">
                <a:solidFill>
                  <a:schemeClr val="dk1"/>
                </a:solidFill>
              </a:rPr>
              <a:t>Pas toujours aisé</a:t>
            </a:r>
            <a:endParaRPr sz="1600" b="1">
              <a:solidFill>
                <a:schemeClr val="dk1"/>
              </a:solidFill>
            </a:endParaRPr>
          </a:p>
          <a:p>
            <a:pPr marL="0" lvl="0" indent="0" algn="l" rtl="0">
              <a:spcBef>
                <a:spcPts val="0"/>
              </a:spcBef>
              <a:spcAft>
                <a:spcPts val="0"/>
              </a:spcAft>
              <a:buNone/>
            </a:pPr>
            <a:endParaRPr sz="1600">
              <a:solidFill>
                <a:schemeClr val="dk1"/>
              </a:solidFill>
            </a:endParaRPr>
          </a:p>
          <a:p>
            <a:pPr marL="457200" lvl="0" indent="-317500" algn="l" rtl="0">
              <a:spcBef>
                <a:spcPts val="0"/>
              </a:spcBef>
              <a:spcAft>
                <a:spcPts val="0"/>
              </a:spcAft>
              <a:buClr>
                <a:schemeClr val="dk1"/>
              </a:buClr>
              <a:buSzPts val="1400"/>
              <a:buChar char="❏"/>
            </a:pPr>
            <a:r>
              <a:rPr lang="fr-FR" sz="1600">
                <a:solidFill>
                  <a:schemeClr val="dk1"/>
                </a:solidFill>
              </a:rPr>
              <a:t>les reads sont courts ~100 bp</a:t>
            </a:r>
            <a:endParaRPr sz="1600">
              <a:solidFill>
                <a:schemeClr val="dk1"/>
              </a:solidFill>
            </a:endParaRPr>
          </a:p>
          <a:p>
            <a:pPr marL="139700" lvl="0" indent="0" algn="l" rtl="0">
              <a:spcBef>
                <a:spcPts val="0"/>
              </a:spcBef>
              <a:spcAft>
                <a:spcPts val="0"/>
              </a:spcAft>
              <a:buNone/>
            </a:pPr>
            <a:endParaRPr sz="1600">
              <a:solidFill>
                <a:schemeClr val="dk1"/>
              </a:solidFill>
            </a:endParaRPr>
          </a:p>
          <a:p>
            <a:pPr marL="457200" lvl="0" indent="-317500" algn="l" rtl="0">
              <a:spcBef>
                <a:spcPts val="0"/>
              </a:spcBef>
              <a:spcAft>
                <a:spcPts val="0"/>
              </a:spcAft>
              <a:buClr>
                <a:schemeClr val="dk1"/>
              </a:buClr>
              <a:buSzPts val="1400"/>
              <a:buChar char="❏"/>
            </a:pPr>
            <a:r>
              <a:rPr lang="fr-FR" sz="1600">
                <a:solidFill>
                  <a:schemeClr val="dk1"/>
                </a:solidFill>
              </a:rPr>
              <a:t>Le génome est immense (</a:t>
            </a:r>
            <a:r>
              <a:rPr lang="fr-FR" sz="1600" i="1">
                <a:solidFill>
                  <a:schemeClr val="dk1"/>
                </a:solidFill>
              </a:rPr>
              <a:t>H. Sapien</a:t>
            </a:r>
            <a:r>
              <a:rPr lang="fr-FR" sz="1600">
                <a:solidFill>
                  <a:schemeClr val="dk1"/>
                </a:solidFill>
              </a:rPr>
              <a:t> ~3,000,000,000 bp)</a:t>
            </a:r>
            <a:endParaRPr>
              <a:solidFill>
                <a:schemeClr val="dk1"/>
              </a:solidFill>
            </a:endParaRPr>
          </a:p>
          <a:p>
            <a:pPr marL="45720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849" name="Google Shape;849;p57"/>
          <p:cNvSpPr txBox="1"/>
          <p:nvPr/>
        </p:nvSpPr>
        <p:spPr>
          <a:xfrm>
            <a:off x="110050" y="4631250"/>
            <a:ext cx="5064900" cy="2135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fr-FR" sz="1600">
                <a:solidFill>
                  <a:schemeClr val="dk1"/>
                </a:solidFill>
              </a:rPr>
              <a:t>Les reads contiennent des erreurs</a:t>
            </a:r>
            <a:endParaRPr sz="1600">
              <a:solidFill>
                <a:schemeClr val="dk1"/>
              </a:solidFill>
            </a:endParaRPr>
          </a:p>
          <a:p>
            <a:pPr marL="457200" lvl="0" indent="0" algn="l" rtl="0">
              <a:spcBef>
                <a:spcPts val="0"/>
              </a:spcBef>
              <a:spcAft>
                <a:spcPts val="0"/>
              </a:spcAft>
              <a:buNone/>
            </a:pPr>
            <a:r>
              <a:rPr lang="fr-FR" sz="1600">
                <a:solidFill>
                  <a:schemeClr val="dk1"/>
                </a:solidFill>
              </a:rPr>
              <a:t> (avec de la chance 1/1000 base est fausse)</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fr-FR" sz="1600">
                <a:solidFill>
                  <a:schemeClr val="dk1"/>
                </a:solidFill>
              </a:rPr>
              <a:t>Le génome contient des séquences répétées</a:t>
            </a:r>
            <a:endParaRPr sz="1600">
              <a:solidFill>
                <a:schemeClr val="dk1"/>
              </a:solidFill>
            </a:endParaRPr>
          </a:p>
          <a:p>
            <a:pPr marL="457200" lvl="0" indent="0" algn="l" rtl="0">
              <a:spcBef>
                <a:spcPts val="0"/>
              </a:spcBef>
              <a:spcAft>
                <a:spcPts val="0"/>
              </a:spcAft>
              <a:buNone/>
            </a:pPr>
            <a:endParaRPr sz="1600">
              <a:solidFill>
                <a:schemeClr val="dk1"/>
              </a:solidFill>
            </a:endParaRPr>
          </a:p>
        </p:txBody>
      </p:sp>
      <p:sp>
        <p:nvSpPr>
          <p:cNvPr id="850" name="Google Shape;850;p57"/>
          <p:cNvSpPr txBox="1"/>
          <p:nvPr/>
        </p:nvSpPr>
        <p:spPr>
          <a:xfrm>
            <a:off x="110050" y="1148750"/>
            <a:ext cx="8644500" cy="54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400"/>
              </a:spcBef>
              <a:spcAft>
                <a:spcPts val="0"/>
              </a:spcAft>
              <a:buClr>
                <a:schemeClr val="accent6"/>
              </a:buClr>
              <a:buSzPts val="2000"/>
              <a:buFont typeface="Merriweather Sans"/>
              <a:buNone/>
            </a:pPr>
            <a:r>
              <a:rPr lang="fr-FR" sz="2000">
                <a:solidFill>
                  <a:schemeClr val="accent6"/>
                </a:solidFill>
              </a:rPr>
              <a:t>Alignement</a:t>
            </a:r>
            <a:endParaRPr/>
          </a:p>
          <a:p>
            <a:pPr marL="0" marR="0" lvl="0" indent="0" algn="l" rtl="0">
              <a:lnSpc>
                <a:spcPct val="100000"/>
              </a:lnSpc>
              <a:spcBef>
                <a:spcPts val="400"/>
              </a:spcBef>
              <a:spcAft>
                <a:spcPts val="0"/>
              </a:spcAft>
              <a:buClr>
                <a:schemeClr val="accent6"/>
              </a:buClr>
              <a:buSzPts val="2000"/>
              <a:buFont typeface="Merriweather Sans"/>
              <a:buNone/>
            </a:pPr>
            <a:endParaRPr sz="2000">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6"/>
              </a:buClr>
              <a:buSzPts val="2000"/>
              <a:buFont typeface="Merriweather Sans"/>
              <a:buNone/>
            </a:pPr>
            <a:endParaRPr sz="2000">
              <a:solidFill>
                <a:srgbClr val="000000"/>
              </a:solidFill>
              <a:latin typeface="Arial"/>
              <a:ea typeface="Arial"/>
              <a:cs typeface="Arial"/>
              <a:sym typeface="Arial"/>
            </a:endParaRPr>
          </a:p>
        </p:txBody>
      </p:sp>
      <p:sp>
        <p:nvSpPr>
          <p:cNvPr id="851" name="Google Shape;851;p57"/>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852" name="Google Shape;852;p57"/>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8"/>
          <p:cNvSpPr txBox="1">
            <a:spLocks noGrp="1"/>
          </p:cNvSpPr>
          <p:nvPr>
            <p:ph type="title"/>
          </p:nvPr>
        </p:nvSpPr>
        <p:spPr>
          <a:xfrm>
            <a:off x="-21150" y="209044"/>
            <a:ext cx="8686800" cy="6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2800"/>
              <a:buFont typeface="Arial"/>
              <a:buNone/>
            </a:pPr>
            <a:r>
              <a:rPr lang="fr-FR"/>
              <a:t>Lorsqu’on étudie des échantillons tumoraux  ... </a:t>
            </a:r>
            <a:endParaRPr/>
          </a:p>
        </p:txBody>
      </p:sp>
      <p:cxnSp>
        <p:nvCxnSpPr>
          <p:cNvPr id="858" name="Google Shape;858;p58"/>
          <p:cNvCxnSpPr/>
          <p:nvPr/>
        </p:nvCxnSpPr>
        <p:spPr>
          <a:xfrm>
            <a:off x="4557050" y="4010944"/>
            <a:ext cx="4615200" cy="0"/>
          </a:xfrm>
          <a:prstGeom prst="straightConnector1">
            <a:avLst/>
          </a:prstGeom>
          <a:noFill/>
          <a:ln w="9525" cap="flat" cmpd="sng">
            <a:solidFill>
              <a:srgbClr val="000000"/>
            </a:solidFill>
            <a:prstDash val="solid"/>
            <a:round/>
            <a:headEnd type="none" w="sm" len="sm"/>
            <a:tailEnd type="none" w="sm" len="sm"/>
          </a:ln>
        </p:spPr>
      </p:cxnSp>
      <p:sp>
        <p:nvSpPr>
          <p:cNvPr id="859" name="Google Shape;859;p58"/>
          <p:cNvSpPr/>
          <p:nvPr/>
        </p:nvSpPr>
        <p:spPr>
          <a:xfrm>
            <a:off x="4696600" y="3961144"/>
            <a:ext cx="1196100" cy="9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0" name="Google Shape;860;p58"/>
          <p:cNvSpPr/>
          <p:nvPr/>
        </p:nvSpPr>
        <p:spPr>
          <a:xfrm>
            <a:off x="6703150" y="3961144"/>
            <a:ext cx="637800" cy="99600"/>
          </a:xfrm>
          <a:prstGeom prst="rect">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1" name="Google Shape;861;p58"/>
          <p:cNvSpPr/>
          <p:nvPr/>
        </p:nvSpPr>
        <p:spPr>
          <a:xfrm>
            <a:off x="7593100" y="3961144"/>
            <a:ext cx="1196100" cy="996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62" name="Google Shape;862;p58"/>
          <p:cNvCxnSpPr/>
          <p:nvPr/>
        </p:nvCxnSpPr>
        <p:spPr>
          <a:xfrm>
            <a:off x="4020500" y="4809381"/>
            <a:ext cx="5231100" cy="2100"/>
          </a:xfrm>
          <a:prstGeom prst="straightConnector1">
            <a:avLst/>
          </a:prstGeom>
          <a:noFill/>
          <a:ln w="9525" cap="flat" cmpd="sng">
            <a:solidFill>
              <a:srgbClr val="000000"/>
            </a:solidFill>
            <a:prstDash val="solid"/>
            <a:round/>
            <a:headEnd type="none" w="sm" len="sm"/>
            <a:tailEnd type="none" w="sm" len="sm"/>
          </a:ln>
        </p:spPr>
      </p:cxnSp>
      <p:sp>
        <p:nvSpPr>
          <p:cNvPr id="863" name="Google Shape;863;p58"/>
          <p:cNvSpPr/>
          <p:nvPr/>
        </p:nvSpPr>
        <p:spPr>
          <a:xfrm>
            <a:off x="4426925" y="4761731"/>
            <a:ext cx="637800" cy="9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4" name="Google Shape;864;p58"/>
          <p:cNvSpPr/>
          <p:nvPr/>
        </p:nvSpPr>
        <p:spPr>
          <a:xfrm>
            <a:off x="6782350" y="4761731"/>
            <a:ext cx="637800" cy="99600"/>
          </a:xfrm>
          <a:prstGeom prst="rect">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5" name="Google Shape;865;p58"/>
          <p:cNvSpPr/>
          <p:nvPr/>
        </p:nvSpPr>
        <p:spPr>
          <a:xfrm>
            <a:off x="7672300" y="4761731"/>
            <a:ext cx="1196100" cy="996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6" name="Google Shape;866;p58"/>
          <p:cNvSpPr/>
          <p:nvPr/>
        </p:nvSpPr>
        <p:spPr>
          <a:xfrm>
            <a:off x="5678775" y="4761731"/>
            <a:ext cx="637800" cy="99600"/>
          </a:xfrm>
          <a:prstGeom prst="rect">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7" name="Google Shape;867;p58"/>
          <p:cNvSpPr/>
          <p:nvPr/>
        </p:nvSpPr>
        <p:spPr>
          <a:xfrm>
            <a:off x="6033375" y="4679869"/>
            <a:ext cx="213600" cy="221100"/>
          </a:xfrm>
          <a:prstGeom prst="star5">
            <a:avLst>
              <a:gd name="adj" fmla="val 19098"/>
              <a:gd name="hf" fmla="val 105146"/>
              <a:gd name="vf" fmla="val 11055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8" name="Google Shape;868;p58"/>
          <p:cNvSpPr/>
          <p:nvPr/>
        </p:nvSpPr>
        <p:spPr>
          <a:xfrm>
            <a:off x="8019875" y="4679869"/>
            <a:ext cx="213600" cy="221100"/>
          </a:xfrm>
          <a:prstGeom prst="star5">
            <a:avLst>
              <a:gd name="adj" fmla="val 19098"/>
              <a:gd name="hf" fmla="val 105146"/>
              <a:gd name="vf" fmla="val 11055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9" name="Google Shape;869;p58"/>
          <p:cNvSpPr/>
          <p:nvPr/>
        </p:nvSpPr>
        <p:spPr>
          <a:xfrm>
            <a:off x="8789200" y="4679869"/>
            <a:ext cx="213600" cy="221100"/>
          </a:xfrm>
          <a:prstGeom prst="star5">
            <a:avLst>
              <a:gd name="adj" fmla="val 19098"/>
              <a:gd name="hf" fmla="val 105146"/>
              <a:gd name="vf" fmla="val 11055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70" name="Google Shape;870;p58"/>
          <p:cNvCxnSpPr>
            <a:stCxn id="859" idx="1"/>
            <a:endCxn id="863" idx="1"/>
          </p:cNvCxnSpPr>
          <p:nvPr/>
        </p:nvCxnSpPr>
        <p:spPr>
          <a:xfrm flipH="1">
            <a:off x="4426900" y="4010944"/>
            <a:ext cx="269700" cy="800700"/>
          </a:xfrm>
          <a:prstGeom prst="straightConnector1">
            <a:avLst/>
          </a:prstGeom>
          <a:noFill/>
          <a:ln w="9525" cap="flat" cmpd="sng">
            <a:solidFill>
              <a:schemeClr val="dk2"/>
            </a:solidFill>
            <a:prstDash val="dash"/>
            <a:round/>
            <a:headEnd type="none" w="sm" len="sm"/>
            <a:tailEnd type="none" w="sm" len="sm"/>
          </a:ln>
        </p:spPr>
      </p:cxnSp>
      <p:cxnSp>
        <p:nvCxnSpPr>
          <p:cNvPr id="871" name="Google Shape;871;p58"/>
          <p:cNvCxnSpPr>
            <a:stCxn id="859" idx="3"/>
            <a:endCxn id="863" idx="3"/>
          </p:cNvCxnSpPr>
          <p:nvPr/>
        </p:nvCxnSpPr>
        <p:spPr>
          <a:xfrm flipH="1">
            <a:off x="5064700" y="4010944"/>
            <a:ext cx="828000" cy="800700"/>
          </a:xfrm>
          <a:prstGeom prst="straightConnector1">
            <a:avLst/>
          </a:prstGeom>
          <a:noFill/>
          <a:ln w="9525" cap="flat" cmpd="sng">
            <a:solidFill>
              <a:schemeClr val="dk2"/>
            </a:solidFill>
            <a:prstDash val="dash"/>
            <a:round/>
            <a:headEnd type="none" w="sm" len="sm"/>
            <a:tailEnd type="none" w="sm" len="sm"/>
          </a:ln>
        </p:spPr>
      </p:cxnSp>
      <p:cxnSp>
        <p:nvCxnSpPr>
          <p:cNvPr id="872" name="Google Shape;872;p58"/>
          <p:cNvCxnSpPr>
            <a:stCxn id="860" idx="1"/>
            <a:endCxn id="866" idx="1"/>
          </p:cNvCxnSpPr>
          <p:nvPr/>
        </p:nvCxnSpPr>
        <p:spPr>
          <a:xfrm flipH="1">
            <a:off x="5678650" y="4010944"/>
            <a:ext cx="1024500" cy="800700"/>
          </a:xfrm>
          <a:prstGeom prst="straightConnector1">
            <a:avLst/>
          </a:prstGeom>
          <a:noFill/>
          <a:ln w="9525" cap="flat" cmpd="sng">
            <a:solidFill>
              <a:schemeClr val="dk2"/>
            </a:solidFill>
            <a:prstDash val="dash"/>
            <a:round/>
            <a:headEnd type="none" w="sm" len="sm"/>
            <a:tailEnd type="none" w="sm" len="sm"/>
          </a:ln>
        </p:spPr>
      </p:cxnSp>
      <p:cxnSp>
        <p:nvCxnSpPr>
          <p:cNvPr id="873" name="Google Shape;873;p58"/>
          <p:cNvCxnSpPr>
            <a:stCxn id="860" idx="3"/>
            <a:endCxn id="866" idx="3"/>
          </p:cNvCxnSpPr>
          <p:nvPr/>
        </p:nvCxnSpPr>
        <p:spPr>
          <a:xfrm flipH="1">
            <a:off x="6316450" y="4010944"/>
            <a:ext cx="1024500" cy="800700"/>
          </a:xfrm>
          <a:prstGeom prst="straightConnector1">
            <a:avLst/>
          </a:prstGeom>
          <a:noFill/>
          <a:ln w="9525" cap="flat" cmpd="sng">
            <a:solidFill>
              <a:schemeClr val="dk2"/>
            </a:solidFill>
            <a:prstDash val="dash"/>
            <a:round/>
            <a:headEnd type="none" w="sm" len="sm"/>
            <a:tailEnd type="none" w="sm" len="sm"/>
          </a:ln>
        </p:spPr>
      </p:cxnSp>
      <p:cxnSp>
        <p:nvCxnSpPr>
          <p:cNvPr id="874" name="Google Shape;874;p58"/>
          <p:cNvCxnSpPr>
            <a:stCxn id="860" idx="1"/>
            <a:endCxn id="864" idx="1"/>
          </p:cNvCxnSpPr>
          <p:nvPr/>
        </p:nvCxnSpPr>
        <p:spPr>
          <a:xfrm>
            <a:off x="6703150" y="4010944"/>
            <a:ext cx="79200" cy="800700"/>
          </a:xfrm>
          <a:prstGeom prst="straightConnector1">
            <a:avLst/>
          </a:prstGeom>
          <a:noFill/>
          <a:ln w="9525" cap="flat" cmpd="sng">
            <a:solidFill>
              <a:schemeClr val="dk2"/>
            </a:solidFill>
            <a:prstDash val="dash"/>
            <a:round/>
            <a:headEnd type="none" w="sm" len="sm"/>
            <a:tailEnd type="none" w="sm" len="sm"/>
          </a:ln>
        </p:spPr>
      </p:cxnSp>
      <p:cxnSp>
        <p:nvCxnSpPr>
          <p:cNvPr id="875" name="Google Shape;875;p58"/>
          <p:cNvCxnSpPr>
            <a:stCxn id="860" idx="3"/>
            <a:endCxn id="864" idx="3"/>
          </p:cNvCxnSpPr>
          <p:nvPr/>
        </p:nvCxnSpPr>
        <p:spPr>
          <a:xfrm>
            <a:off x="7340950" y="4010944"/>
            <a:ext cx="79200" cy="800700"/>
          </a:xfrm>
          <a:prstGeom prst="straightConnector1">
            <a:avLst/>
          </a:prstGeom>
          <a:noFill/>
          <a:ln w="9525" cap="flat" cmpd="sng">
            <a:solidFill>
              <a:schemeClr val="dk2"/>
            </a:solidFill>
            <a:prstDash val="dash"/>
            <a:round/>
            <a:headEnd type="none" w="sm" len="sm"/>
            <a:tailEnd type="none" w="sm" len="sm"/>
          </a:ln>
        </p:spPr>
      </p:cxnSp>
      <p:cxnSp>
        <p:nvCxnSpPr>
          <p:cNvPr id="876" name="Google Shape;876;p58"/>
          <p:cNvCxnSpPr>
            <a:stCxn id="861" idx="1"/>
            <a:endCxn id="865" idx="1"/>
          </p:cNvCxnSpPr>
          <p:nvPr/>
        </p:nvCxnSpPr>
        <p:spPr>
          <a:xfrm>
            <a:off x="7593100" y="4010944"/>
            <a:ext cx="79200" cy="800700"/>
          </a:xfrm>
          <a:prstGeom prst="straightConnector1">
            <a:avLst/>
          </a:prstGeom>
          <a:noFill/>
          <a:ln w="9525" cap="flat" cmpd="sng">
            <a:solidFill>
              <a:schemeClr val="dk2"/>
            </a:solidFill>
            <a:prstDash val="dash"/>
            <a:round/>
            <a:headEnd type="none" w="sm" len="sm"/>
            <a:tailEnd type="none" w="sm" len="sm"/>
          </a:ln>
        </p:spPr>
      </p:cxnSp>
      <p:cxnSp>
        <p:nvCxnSpPr>
          <p:cNvPr id="877" name="Google Shape;877;p58"/>
          <p:cNvCxnSpPr>
            <a:stCxn id="861" idx="3"/>
            <a:endCxn id="865" idx="3"/>
          </p:cNvCxnSpPr>
          <p:nvPr/>
        </p:nvCxnSpPr>
        <p:spPr>
          <a:xfrm>
            <a:off x="8789200" y="4010944"/>
            <a:ext cx="79200" cy="800700"/>
          </a:xfrm>
          <a:prstGeom prst="straightConnector1">
            <a:avLst/>
          </a:prstGeom>
          <a:noFill/>
          <a:ln w="9525" cap="flat" cmpd="sng">
            <a:solidFill>
              <a:schemeClr val="dk2"/>
            </a:solidFill>
            <a:prstDash val="dash"/>
            <a:round/>
            <a:headEnd type="none" w="sm" len="sm"/>
            <a:tailEnd type="none" w="sm" len="sm"/>
          </a:ln>
        </p:spPr>
      </p:cxnSp>
      <p:sp>
        <p:nvSpPr>
          <p:cNvPr id="878" name="Google Shape;878;p58"/>
          <p:cNvSpPr txBox="1"/>
          <p:nvPr/>
        </p:nvSpPr>
        <p:spPr>
          <a:xfrm>
            <a:off x="4741450" y="3582281"/>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800">
                <a:solidFill>
                  <a:schemeClr val="dk1"/>
                </a:solidFill>
                <a:latin typeface="Arial"/>
                <a:ea typeface="Arial"/>
                <a:cs typeface="Arial"/>
                <a:sym typeface="Arial"/>
              </a:rPr>
              <a:t>region1</a:t>
            </a:r>
            <a:endParaRPr sz="1800">
              <a:solidFill>
                <a:schemeClr val="dk1"/>
              </a:solidFill>
              <a:latin typeface="Arial"/>
              <a:ea typeface="Arial"/>
              <a:cs typeface="Arial"/>
              <a:sym typeface="Arial"/>
            </a:endParaRPr>
          </a:p>
        </p:txBody>
      </p:sp>
      <p:sp>
        <p:nvSpPr>
          <p:cNvPr id="879" name="Google Shape;879;p58"/>
          <p:cNvSpPr txBox="1"/>
          <p:nvPr/>
        </p:nvSpPr>
        <p:spPr>
          <a:xfrm>
            <a:off x="7573475" y="3582281"/>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800">
                <a:solidFill>
                  <a:schemeClr val="dk1"/>
                </a:solidFill>
                <a:latin typeface="Arial"/>
                <a:ea typeface="Arial"/>
                <a:cs typeface="Arial"/>
                <a:sym typeface="Arial"/>
              </a:rPr>
              <a:t>region3</a:t>
            </a:r>
            <a:endParaRPr sz="1800">
              <a:solidFill>
                <a:schemeClr val="dk1"/>
              </a:solidFill>
              <a:latin typeface="Arial"/>
              <a:ea typeface="Arial"/>
              <a:cs typeface="Arial"/>
              <a:sym typeface="Arial"/>
            </a:endParaRPr>
          </a:p>
        </p:txBody>
      </p:sp>
      <p:sp>
        <p:nvSpPr>
          <p:cNvPr id="880" name="Google Shape;880;p58"/>
          <p:cNvSpPr txBox="1"/>
          <p:nvPr/>
        </p:nvSpPr>
        <p:spPr>
          <a:xfrm>
            <a:off x="6468850" y="3582281"/>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800">
                <a:solidFill>
                  <a:schemeClr val="dk1"/>
                </a:solidFill>
                <a:latin typeface="Arial"/>
                <a:ea typeface="Arial"/>
                <a:cs typeface="Arial"/>
                <a:sym typeface="Arial"/>
              </a:rPr>
              <a:t>region2</a:t>
            </a:r>
            <a:endParaRPr sz="1800">
              <a:solidFill>
                <a:schemeClr val="dk1"/>
              </a:solidFill>
              <a:latin typeface="Arial"/>
              <a:ea typeface="Arial"/>
              <a:cs typeface="Arial"/>
              <a:sym typeface="Arial"/>
            </a:endParaRPr>
          </a:p>
        </p:txBody>
      </p:sp>
      <p:sp>
        <p:nvSpPr>
          <p:cNvPr id="881" name="Google Shape;881;p58"/>
          <p:cNvSpPr txBox="1"/>
          <p:nvPr/>
        </p:nvSpPr>
        <p:spPr>
          <a:xfrm>
            <a:off x="3290050" y="3844681"/>
            <a:ext cx="1215000" cy="280500"/>
          </a:xfrm>
          <a:prstGeom prst="rect">
            <a:avLst/>
          </a:prstGeom>
          <a:noFill/>
          <a:ln>
            <a:noFill/>
          </a:ln>
        </p:spPr>
        <p:txBody>
          <a:bodyPr spcFirstLastPara="1" wrap="square" lIns="91425" tIns="91425" rIns="91425" bIns="91425" anchor="ctr" anchorCtr="0">
            <a:noAutofit/>
          </a:bodyPr>
          <a:lstStyle/>
          <a:p>
            <a:pPr marL="0" marR="0" lvl="0" indent="0" algn="r" rtl="0">
              <a:spcBef>
                <a:spcPts val="0"/>
              </a:spcBef>
              <a:spcAft>
                <a:spcPts val="0"/>
              </a:spcAft>
              <a:buNone/>
            </a:pPr>
            <a:r>
              <a:rPr lang="fr-FR" sz="1800">
                <a:solidFill>
                  <a:schemeClr val="dk1"/>
                </a:solidFill>
                <a:latin typeface="Arial"/>
                <a:ea typeface="Arial"/>
                <a:cs typeface="Arial"/>
                <a:sym typeface="Arial"/>
              </a:rPr>
              <a:t>reference</a:t>
            </a:r>
            <a:endParaRPr sz="1800">
              <a:solidFill>
                <a:schemeClr val="dk1"/>
              </a:solidFill>
              <a:latin typeface="Arial"/>
              <a:ea typeface="Arial"/>
              <a:cs typeface="Arial"/>
              <a:sym typeface="Arial"/>
            </a:endParaRPr>
          </a:p>
        </p:txBody>
      </p:sp>
      <p:sp>
        <p:nvSpPr>
          <p:cNvPr id="882" name="Google Shape;882;p58"/>
          <p:cNvSpPr txBox="1"/>
          <p:nvPr/>
        </p:nvSpPr>
        <p:spPr>
          <a:xfrm>
            <a:off x="3249750" y="4517306"/>
            <a:ext cx="1038600" cy="221100"/>
          </a:xfrm>
          <a:prstGeom prst="rect">
            <a:avLst/>
          </a:prstGeom>
          <a:noFill/>
          <a:ln>
            <a:noFill/>
          </a:ln>
        </p:spPr>
        <p:txBody>
          <a:bodyPr spcFirstLastPara="1" wrap="square" lIns="91425" tIns="91425" rIns="91425" bIns="91425" anchor="ctr" anchorCtr="0">
            <a:noAutofit/>
          </a:bodyPr>
          <a:lstStyle/>
          <a:p>
            <a:pPr marL="0" marR="0" lvl="0" indent="0" algn="r" rtl="0">
              <a:spcBef>
                <a:spcPts val="0"/>
              </a:spcBef>
              <a:spcAft>
                <a:spcPts val="0"/>
              </a:spcAft>
              <a:buNone/>
            </a:pPr>
            <a:r>
              <a:rPr lang="fr-FR" sz="1800">
                <a:solidFill>
                  <a:schemeClr val="dk1"/>
                </a:solidFill>
                <a:latin typeface="Arial"/>
                <a:ea typeface="Arial"/>
                <a:cs typeface="Arial"/>
                <a:sym typeface="Arial"/>
              </a:rPr>
              <a:t>sample</a:t>
            </a:r>
            <a:endParaRPr sz="1800">
              <a:solidFill>
                <a:schemeClr val="dk1"/>
              </a:solidFill>
              <a:latin typeface="Arial"/>
              <a:ea typeface="Arial"/>
              <a:cs typeface="Arial"/>
              <a:sym typeface="Arial"/>
            </a:endParaRPr>
          </a:p>
        </p:txBody>
      </p:sp>
      <p:sp>
        <p:nvSpPr>
          <p:cNvPr id="883" name="Google Shape;883;p58"/>
          <p:cNvSpPr txBox="1"/>
          <p:nvPr/>
        </p:nvSpPr>
        <p:spPr>
          <a:xfrm>
            <a:off x="4662600" y="4901331"/>
            <a:ext cx="1224900" cy="3324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truncated</a:t>
            </a:r>
            <a:endParaRPr sz="1800">
              <a:solidFill>
                <a:schemeClr val="dk1"/>
              </a:solidFill>
              <a:latin typeface="Arial"/>
              <a:ea typeface="Arial"/>
              <a:cs typeface="Arial"/>
              <a:sym typeface="Arial"/>
            </a:endParaRPr>
          </a:p>
        </p:txBody>
      </p:sp>
      <p:sp>
        <p:nvSpPr>
          <p:cNvPr id="884" name="Google Shape;884;p58"/>
          <p:cNvSpPr txBox="1"/>
          <p:nvPr/>
        </p:nvSpPr>
        <p:spPr>
          <a:xfrm>
            <a:off x="6011875" y="4978681"/>
            <a:ext cx="1563000" cy="2211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duplicated</a:t>
            </a:r>
            <a:endParaRPr sz="1800">
              <a:solidFill>
                <a:schemeClr val="dk1"/>
              </a:solidFill>
              <a:latin typeface="Arial"/>
              <a:ea typeface="Arial"/>
              <a:cs typeface="Arial"/>
              <a:sym typeface="Arial"/>
            </a:endParaRPr>
          </a:p>
        </p:txBody>
      </p:sp>
      <p:sp>
        <p:nvSpPr>
          <p:cNvPr id="885" name="Google Shape;885;p58"/>
          <p:cNvSpPr/>
          <p:nvPr/>
        </p:nvSpPr>
        <p:spPr>
          <a:xfrm>
            <a:off x="7900900" y="3273731"/>
            <a:ext cx="213600" cy="221100"/>
          </a:xfrm>
          <a:prstGeom prst="star5">
            <a:avLst>
              <a:gd name="adj" fmla="val 19098"/>
              <a:gd name="hf" fmla="val 105146"/>
              <a:gd name="vf" fmla="val 11055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58"/>
          <p:cNvSpPr txBox="1"/>
          <p:nvPr/>
        </p:nvSpPr>
        <p:spPr>
          <a:xfrm>
            <a:off x="7258450" y="2825339"/>
            <a:ext cx="1408200" cy="448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local variant SNP/indels</a:t>
            </a:r>
            <a:endParaRPr sz="1800">
              <a:solidFill>
                <a:schemeClr val="dk1"/>
              </a:solidFill>
              <a:latin typeface="Arial"/>
              <a:ea typeface="Arial"/>
              <a:cs typeface="Arial"/>
              <a:sym typeface="Arial"/>
            </a:endParaRPr>
          </a:p>
        </p:txBody>
      </p:sp>
      <p:sp>
        <p:nvSpPr>
          <p:cNvPr id="887" name="Google Shape;887;p58"/>
          <p:cNvSpPr txBox="1"/>
          <p:nvPr/>
        </p:nvSpPr>
        <p:spPr>
          <a:xfrm>
            <a:off x="1992800" y="2068400"/>
            <a:ext cx="68778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 GCCGGCGATGCGTC</a:t>
            </a:r>
            <a:r>
              <a:rPr lang="fr-FR" sz="1800">
                <a:solidFill>
                  <a:srgbClr val="009DE0"/>
                </a:solidFill>
                <a:latin typeface="Arial"/>
                <a:ea typeface="Arial"/>
                <a:cs typeface="Arial"/>
                <a:sym typeface="Arial"/>
              </a:rPr>
              <a:t>CTGGTCGGATGCG</a:t>
            </a:r>
            <a:r>
              <a:rPr lang="fr-FR" sz="1800">
                <a:solidFill>
                  <a:schemeClr val="dk1"/>
                </a:solidFill>
                <a:latin typeface="Arial"/>
                <a:ea typeface="Arial"/>
                <a:cs typeface="Arial"/>
                <a:sym typeface="Arial"/>
              </a:rPr>
              <a:t>GAACGGAGCA … </a:t>
            </a:r>
            <a:endParaRPr sz="1800">
              <a:solidFill>
                <a:schemeClr val="dk1"/>
              </a:solidFill>
              <a:latin typeface="Arial"/>
              <a:ea typeface="Arial"/>
              <a:cs typeface="Arial"/>
              <a:sym typeface="Arial"/>
            </a:endParaRPr>
          </a:p>
        </p:txBody>
      </p:sp>
      <p:sp>
        <p:nvSpPr>
          <p:cNvPr id="888" name="Google Shape;888;p58"/>
          <p:cNvSpPr txBox="1"/>
          <p:nvPr/>
        </p:nvSpPr>
        <p:spPr>
          <a:xfrm>
            <a:off x="4592250" y="1801500"/>
            <a:ext cx="2532600" cy="339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rgbClr val="009DE0"/>
                </a:solidFill>
                <a:latin typeface="Arial"/>
                <a:ea typeface="Arial"/>
                <a:cs typeface="Arial"/>
                <a:sym typeface="Arial"/>
              </a:rPr>
              <a:t>CTGGTCGGATGCG</a:t>
            </a:r>
            <a:endParaRPr sz="1800">
              <a:solidFill>
                <a:srgbClr val="009DE0"/>
              </a:solidFill>
              <a:latin typeface="Arial"/>
              <a:ea typeface="Arial"/>
              <a:cs typeface="Arial"/>
              <a:sym typeface="Arial"/>
            </a:endParaRPr>
          </a:p>
        </p:txBody>
      </p:sp>
      <p:sp>
        <p:nvSpPr>
          <p:cNvPr id="889" name="Google Shape;889;p58"/>
          <p:cNvSpPr txBox="1"/>
          <p:nvPr/>
        </p:nvSpPr>
        <p:spPr>
          <a:xfrm>
            <a:off x="680600" y="1780725"/>
            <a:ext cx="9450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read</a:t>
            </a:r>
            <a:endParaRPr sz="1800">
              <a:solidFill>
                <a:schemeClr val="dk1"/>
              </a:solidFill>
              <a:latin typeface="Arial"/>
              <a:ea typeface="Arial"/>
              <a:cs typeface="Arial"/>
              <a:sym typeface="Arial"/>
            </a:endParaRPr>
          </a:p>
        </p:txBody>
      </p:sp>
      <p:sp>
        <p:nvSpPr>
          <p:cNvPr id="890" name="Google Shape;890;p58"/>
          <p:cNvSpPr txBox="1"/>
          <p:nvPr/>
        </p:nvSpPr>
        <p:spPr>
          <a:xfrm>
            <a:off x="680600" y="2070775"/>
            <a:ext cx="13122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reference</a:t>
            </a:r>
            <a:endParaRPr sz="1800">
              <a:solidFill>
                <a:schemeClr val="dk1"/>
              </a:solidFill>
              <a:latin typeface="Arial"/>
              <a:ea typeface="Arial"/>
              <a:cs typeface="Arial"/>
              <a:sym typeface="Arial"/>
            </a:endParaRPr>
          </a:p>
        </p:txBody>
      </p:sp>
      <p:sp>
        <p:nvSpPr>
          <p:cNvPr id="891" name="Google Shape;891;p58"/>
          <p:cNvSpPr txBox="1"/>
          <p:nvPr/>
        </p:nvSpPr>
        <p:spPr>
          <a:xfrm>
            <a:off x="68100" y="2994750"/>
            <a:ext cx="3437100" cy="1755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600" b="1">
                <a:solidFill>
                  <a:schemeClr val="dk1"/>
                </a:solidFill>
              </a:rPr>
              <a:t>Pas toujours aisé</a:t>
            </a:r>
            <a:endParaRPr sz="1600" b="1">
              <a:solidFill>
                <a:schemeClr val="dk1"/>
              </a:solidFill>
            </a:endParaRPr>
          </a:p>
          <a:p>
            <a:pPr marL="0" lvl="0" indent="0" algn="l" rtl="0">
              <a:spcBef>
                <a:spcPts val="0"/>
              </a:spcBef>
              <a:spcAft>
                <a:spcPts val="0"/>
              </a:spcAft>
              <a:buNone/>
            </a:pPr>
            <a:endParaRPr sz="1600">
              <a:solidFill>
                <a:schemeClr val="dk1"/>
              </a:solidFill>
            </a:endParaRPr>
          </a:p>
          <a:p>
            <a:pPr marL="457200" lvl="0" indent="-317500" algn="l" rtl="0">
              <a:spcBef>
                <a:spcPts val="0"/>
              </a:spcBef>
              <a:spcAft>
                <a:spcPts val="0"/>
              </a:spcAft>
              <a:buClr>
                <a:schemeClr val="dk1"/>
              </a:buClr>
              <a:buSzPts val="1400"/>
              <a:buChar char="❏"/>
            </a:pPr>
            <a:r>
              <a:rPr lang="fr-FR" sz="1600">
                <a:solidFill>
                  <a:schemeClr val="dk1"/>
                </a:solidFill>
              </a:rPr>
              <a:t>les reads sont courts ~100 bp</a:t>
            </a:r>
            <a:endParaRPr sz="1600">
              <a:solidFill>
                <a:schemeClr val="dk1"/>
              </a:solidFill>
            </a:endParaRPr>
          </a:p>
          <a:p>
            <a:pPr marL="139700" lvl="0" indent="0" algn="l" rtl="0">
              <a:spcBef>
                <a:spcPts val="0"/>
              </a:spcBef>
              <a:spcAft>
                <a:spcPts val="0"/>
              </a:spcAft>
              <a:buNone/>
            </a:pPr>
            <a:endParaRPr sz="1600">
              <a:solidFill>
                <a:schemeClr val="dk1"/>
              </a:solidFill>
            </a:endParaRPr>
          </a:p>
          <a:p>
            <a:pPr marL="457200" lvl="0" indent="-317500" algn="l" rtl="0">
              <a:spcBef>
                <a:spcPts val="0"/>
              </a:spcBef>
              <a:spcAft>
                <a:spcPts val="0"/>
              </a:spcAft>
              <a:buClr>
                <a:schemeClr val="dk1"/>
              </a:buClr>
              <a:buSzPts val="1400"/>
              <a:buChar char="❏"/>
            </a:pPr>
            <a:r>
              <a:rPr lang="fr-FR" sz="1600">
                <a:solidFill>
                  <a:schemeClr val="dk1"/>
                </a:solidFill>
              </a:rPr>
              <a:t>Le génome est immense (</a:t>
            </a:r>
            <a:r>
              <a:rPr lang="fr-FR" sz="1600" i="1">
                <a:solidFill>
                  <a:schemeClr val="dk1"/>
                </a:solidFill>
              </a:rPr>
              <a:t>H. Sapien</a:t>
            </a:r>
            <a:r>
              <a:rPr lang="fr-FR" sz="1600">
                <a:solidFill>
                  <a:schemeClr val="dk1"/>
                </a:solidFill>
              </a:rPr>
              <a:t> ~3,000,000,000 bp)</a:t>
            </a:r>
            <a:endParaRPr>
              <a:solidFill>
                <a:schemeClr val="dk1"/>
              </a:solidFill>
            </a:endParaRPr>
          </a:p>
          <a:p>
            <a:pPr marL="45720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892" name="Google Shape;892;p58"/>
          <p:cNvSpPr txBox="1"/>
          <p:nvPr/>
        </p:nvSpPr>
        <p:spPr>
          <a:xfrm>
            <a:off x="110050" y="4631250"/>
            <a:ext cx="5064900" cy="2135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fr-FR" sz="1600">
                <a:solidFill>
                  <a:schemeClr val="dk1"/>
                </a:solidFill>
              </a:rPr>
              <a:t>Les reads contiennent des erreurs</a:t>
            </a:r>
            <a:endParaRPr sz="1600">
              <a:solidFill>
                <a:schemeClr val="dk1"/>
              </a:solidFill>
            </a:endParaRPr>
          </a:p>
          <a:p>
            <a:pPr marL="457200" lvl="0" indent="0" algn="l" rtl="0">
              <a:spcBef>
                <a:spcPts val="0"/>
              </a:spcBef>
              <a:spcAft>
                <a:spcPts val="0"/>
              </a:spcAft>
              <a:buNone/>
            </a:pPr>
            <a:r>
              <a:rPr lang="fr-FR" sz="1600">
                <a:solidFill>
                  <a:schemeClr val="dk1"/>
                </a:solidFill>
              </a:rPr>
              <a:t> (avec de la chance 1/1000 base est fausse)</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fr-FR" sz="1600">
                <a:solidFill>
                  <a:schemeClr val="dk1"/>
                </a:solidFill>
              </a:rPr>
              <a:t>Le génome contient des séquences répétées</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fr-FR" sz="1600">
                <a:solidFill>
                  <a:schemeClr val="dk1"/>
                </a:solidFill>
              </a:rPr>
              <a:t>Variants structuraux et mutations ponctuelles</a:t>
            </a:r>
            <a:endParaRPr sz="1600">
              <a:solidFill>
                <a:schemeClr val="dk1"/>
              </a:solidFill>
            </a:endParaRPr>
          </a:p>
          <a:p>
            <a:pPr marL="0" lvl="0" indent="0" algn="l" rtl="0">
              <a:spcBef>
                <a:spcPts val="0"/>
              </a:spcBef>
              <a:spcAft>
                <a:spcPts val="0"/>
              </a:spcAft>
              <a:buNone/>
            </a:pPr>
            <a:endParaRPr sz="1600">
              <a:solidFill>
                <a:schemeClr val="dk1"/>
              </a:solidFill>
            </a:endParaRPr>
          </a:p>
        </p:txBody>
      </p:sp>
      <p:sp>
        <p:nvSpPr>
          <p:cNvPr id="893" name="Google Shape;893;p58"/>
          <p:cNvSpPr txBox="1"/>
          <p:nvPr/>
        </p:nvSpPr>
        <p:spPr>
          <a:xfrm>
            <a:off x="110050" y="1148750"/>
            <a:ext cx="8644500" cy="54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400"/>
              </a:spcBef>
              <a:spcAft>
                <a:spcPts val="0"/>
              </a:spcAft>
              <a:buClr>
                <a:schemeClr val="accent6"/>
              </a:buClr>
              <a:buSzPts val="2000"/>
              <a:buFont typeface="Merriweather Sans"/>
              <a:buNone/>
            </a:pPr>
            <a:r>
              <a:rPr lang="fr-FR" sz="2000">
                <a:solidFill>
                  <a:schemeClr val="accent6"/>
                </a:solidFill>
              </a:rPr>
              <a:t>Alignement</a:t>
            </a:r>
            <a:endParaRPr/>
          </a:p>
          <a:p>
            <a:pPr marL="0" marR="0" lvl="0" indent="0" algn="l" rtl="0">
              <a:lnSpc>
                <a:spcPct val="100000"/>
              </a:lnSpc>
              <a:spcBef>
                <a:spcPts val="400"/>
              </a:spcBef>
              <a:spcAft>
                <a:spcPts val="0"/>
              </a:spcAft>
              <a:buClr>
                <a:schemeClr val="accent6"/>
              </a:buClr>
              <a:buSzPts val="2000"/>
              <a:buFont typeface="Merriweather Sans"/>
              <a:buNone/>
            </a:pPr>
            <a:endParaRPr sz="2000">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6"/>
              </a:buClr>
              <a:buSzPts val="2000"/>
              <a:buFont typeface="Merriweather Sans"/>
              <a:buNone/>
            </a:pPr>
            <a:endParaRPr sz="2000">
              <a:solidFill>
                <a:srgbClr val="000000"/>
              </a:solidFill>
              <a:latin typeface="Arial"/>
              <a:ea typeface="Arial"/>
              <a:cs typeface="Arial"/>
              <a:sym typeface="Arial"/>
            </a:endParaRPr>
          </a:p>
        </p:txBody>
      </p:sp>
      <p:sp>
        <p:nvSpPr>
          <p:cNvPr id="894" name="Google Shape;894;p58"/>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895" name="Google Shape;895;p58"/>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9"/>
          <p:cNvSpPr txBox="1"/>
          <p:nvPr/>
        </p:nvSpPr>
        <p:spPr>
          <a:xfrm>
            <a:off x="5385388" y="5065438"/>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exon 1</a:t>
            </a:r>
            <a:endParaRPr sz="1100">
              <a:solidFill>
                <a:schemeClr val="dk1"/>
              </a:solidFill>
              <a:latin typeface="Arial"/>
              <a:ea typeface="Arial"/>
              <a:cs typeface="Arial"/>
              <a:sym typeface="Arial"/>
            </a:endParaRPr>
          </a:p>
        </p:txBody>
      </p:sp>
      <p:cxnSp>
        <p:nvCxnSpPr>
          <p:cNvPr id="901" name="Google Shape;901;p59"/>
          <p:cNvCxnSpPr/>
          <p:nvPr/>
        </p:nvCxnSpPr>
        <p:spPr>
          <a:xfrm>
            <a:off x="4155625" y="3695388"/>
            <a:ext cx="4615200" cy="0"/>
          </a:xfrm>
          <a:prstGeom prst="straightConnector1">
            <a:avLst/>
          </a:prstGeom>
          <a:noFill/>
          <a:ln w="9525" cap="flat" cmpd="sng">
            <a:solidFill>
              <a:srgbClr val="000000"/>
            </a:solidFill>
            <a:prstDash val="solid"/>
            <a:round/>
            <a:headEnd type="none" w="sm" len="sm"/>
            <a:tailEnd type="none" w="sm" len="sm"/>
          </a:ln>
        </p:spPr>
      </p:cxnSp>
      <p:sp>
        <p:nvSpPr>
          <p:cNvPr id="902" name="Google Shape;902;p59"/>
          <p:cNvSpPr/>
          <p:nvPr/>
        </p:nvSpPr>
        <p:spPr>
          <a:xfrm>
            <a:off x="4652700" y="3645600"/>
            <a:ext cx="838500" cy="99600"/>
          </a:xfrm>
          <a:prstGeom prst="rect">
            <a:avLst/>
          </a:prstGeom>
          <a:solidFill>
            <a:srgbClr val="009D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3" name="Google Shape;903;p59"/>
          <p:cNvSpPr/>
          <p:nvPr/>
        </p:nvSpPr>
        <p:spPr>
          <a:xfrm>
            <a:off x="6301725" y="3645600"/>
            <a:ext cx="307800" cy="99600"/>
          </a:xfrm>
          <a:prstGeom prst="rect">
            <a:avLst/>
          </a:prstGeom>
          <a:solidFill>
            <a:srgbClr val="009D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4" name="Google Shape;904;p59"/>
          <p:cNvSpPr/>
          <p:nvPr/>
        </p:nvSpPr>
        <p:spPr>
          <a:xfrm>
            <a:off x="7191675" y="3645600"/>
            <a:ext cx="838500" cy="99600"/>
          </a:xfrm>
          <a:prstGeom prst="rect">
            <a:avLst/>
          </a:prstGeom>
          <a:solidFill>
            <a:srgbClr val="009D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p59"/>
          <p:cNvSpPr/>
          <p:nvPr/>
        </p:nvSpPr>
        <p:spPr>
          <a:xfrm>
            <a:off x="5731588" y="4999088"/>
            <a:ext cx="838500" cy="99600"/>
          </a:xfrm>
          <a:prstGeom prst="rect">
            <a:avLst/>
          </a:prstGeom>
          <a:solidFill>
            <a:srgbClr val="009D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p59"/>
          <p:cNvSpPr/>
          <p:nvPr/>
        </p:nvSpPr>
        <p:spPr>
          <a:xfrm>
            <a:off x="6570088" y="4999088"/>
            <a:ext cx="307800" cy="99600"/>
          </a:xfrm>
          <a:prstGeom prst="rect">
            <a:avLst/>
          </a:prstGeom>
          <a:solidFill>
            <a:srgbClr val="009D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7" name="Google Shape;907;p59"/>
          <p:cNvSpPr/>
          <p:nvPr/>
        </p:nvSpPr>
        <p:spPr>
          <a:xfrm>
            <a:off x="6877888" y="4999088"/>
            <a:ext cx="838500" cy="99600"/>
          </a:xfrm>
          <a:prstGeom prst="rect">
            <a:avLst/>
          </a:prstGeom>
          <a:solidFill>
            <a:srgbClr val="009D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8" name="Google Shape;908;p59"/>
          <p:cNvSpPr txBox="1"/>
          <p:nvPr/>
        </p:nvSpPr>
        <p:spPr>
          <a:xfrm>
            <a:off x="7856500" y="3282138"/>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Gene X</a:t>
            </a:r>
            <a:endParaRPr sz="1100">
              <a:solidFill>
                <a:schemeClr val="dk1"/>
              </a:solidFill>
              <a:latin typeface="Arial"/>
              <a:ea typeface="Arial"/>
              <a:cs typeface="Arial"/>
              <a:sym typeface="Arial"/>
            </a:endParaRPr>
          </a:p>
        </p:txBody>
      </p:sp>
      <p:sp>
        <p:nvSpPr>
          <p:cNvPr id="909" name="Google Shape;909;p59"/>
          <p:cNvSpPr txBox="1"/>
          <p:nvPr/>
        </p:nvSpPr>
        <p:spPr>
          <a:xfrm>
            <a:off x="4575000" y="3695388"/>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exon 1</a:t>
            </a:r>
            <a:endParaRPr sz="1100">
              <a:solidFill>
                <a:schemeClr val="dk1"/>
              </a:solidFill>
              <a:latin typeface="Arial"/>
              <a:ea typeface="Arial"/>
              <a:cs typeface="Arial"/>
              <a:sym typeface="Arial"/>
            </a:endParaRPr>
          </a:p>
        </p:txBody>
      </p:sp>
      <p:sp>
        <p:nvSpPr>
          <p:cNvPr id="910" name="Google Shape;910;p59"/>
          <p:cNvSpPr txBox="1"/>
          <p:nvPr/>
        </p:nvSpPr>
        <p:spPr>
          <a:xfrm>
            <a:off x="5958663" y="3695388"/>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exon 2</a:t>
            </a:r>
            <a:endParaRPr sz="1100">
              <a:solidFill>
                <a:schemeClr val="dk1"/>
              </a:solidFill>
              <a:latin typeface="Arial"/>
              <a:ea typeface="Arial"/>
              <a:cs typeface="Arial"/>
              <a:sym typeface="Arial"/>
            </a:endParaRPr>
          </a:p>
        </p:txBody>
      </p:sp>
      <p:sp>
        <p:nvSpPr>
          <p:cNvPr id="911" name="Google Shape;911;p59"/>
          <p:cNvSpPr txBox="1"/>
          <p:nvPr/>
        </p:nvSpPr>
        <p:spPr>
          <a:xfrm>
            <a:off x="7113963" y="3695388"/>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exon 3</a:t>
            </a:r>
            <a:endParaRPr sz="1100">
              <a:solidFill>
                <a:schemeClr val="dk1"/>
              </a:solidFill>
              <a:latin typeface="Arial"/>
              <a:ea typeface="Arial"/>
              <a:cs typeface="Arial"/>
              <a:sym typeface="Arial"/>
            </a:endParaRPr>
          </a:p>
        </p:txBody>
      </p:sp>
      <p:cxnSp>
        <p:nvCxnSpPr>
          <p:cNvPr id="912" name="Google Shape;912;p59"/>
          <p:cNvCxnSpPr/>
          <p:nvPr/>
        </p:nvCxnSpPr>
        <p:spPr>
          <a:xfrm rot="10800000">
            <a:off x="4652700" y="3545563"/>
            <a:ext cx="530700" cy="0"/>
          </a:xfrm>
          <a:prstGeom prst="straightConnector1">
            <a:avLst/>
          </a:prstGeom>
          <a:noFill/>
          <a:ln w="28575" cap="flat" cmpd="sng">
            <a:solidFill>
              <a:schemeClr val="accent6"/>
            </a:solidFill>
            <a:prstDash val="solid"/>
            <a:round/>
            <a:headEnd type="none" w="sm" len="sm"/>
            <a:tailEnd type="none" w="sm" len="sm"/>
          </a:ln>
        </p:spPr>
      </p:cxnSp>
      <p:cxnSp>
        <p:nvCxnSpPr>
          <p:cNvPr id="913" name="Google Shape;913;p59"/>
          <p:cNvCxnSpPr/>
          <p:nvPr/>
        </p:nvCxnSpPr>
        <p:spPr>
          <a:xfrm rot="10800000">
            <a:off x="5330700" y="3545563"/>
            <a:ext cx="160500" cy="0"/>
          </a:xfrm>
          <a:prstGeom prst="straightConnector1">
            <a:avLst/>
          </a:prstGeom>
          <a:noFill/>
          <a:ln w="28575" cap="flat" cmpd="sng">
            <a:solidFill>
              <a:schemeClr val="accent6"/>
            </a:solidFill>
            <a:prstDash val="solid"/>
            <a:round/>
            <a:headEnd type="none" w="sm" len="sm"/>
            <a:tailEnd type="none" w="sm" len="sm"/>
          </a:ln>
        </p:spPr>
      </p:cxnSp>
      <p:cxnSp>
        <p:nvCxnSpPr>
          <p:cNvPr id="914" name="Google Shape;914;p59"/>
          <p:cNvCxnSpPr/>
          <p:nvPr/>
        </p:nvCxnSpPr>
        <p:spPr>
          <a:xfrm rot="10800000">
            <a:off x="6301725" y="3545563"/>
            <a:ext cx="289200" cy="0"/>
          </a:xfrm>
          <a:prstGeom prst="straightConnector1">
            <a:avLst/>
          </a:prstGeom>
          <a:noFill/>
          <a:ln w="28575" cap="flat" cmpd="sng">
            <a:solidFill>
              <a:schemeClr val="accent6"/>
            </a:solidFill>
            <a:prstDash val="solid"/>
            <a:round/>
            <a:headEnd type="none" w="sm" len="sm"/>
            <a:tailEnd type="none" w="sm" len="sm"/>
          </a:ln>
        </p:spPr>
      </p:cxnSp>
      <p:cxnSp>
        <p:nvCxnSpPr>
          <p:cNvPr id="915" name="Google Shape;915;p59"/>
          <p:cNvCxnSpPr/>
          <p:nvPr/>
        </p:nvCxnSpPr>
        <p:spPr>
          <a:xfrm rot="10800000">
            <a:off x="7191675" y="3545563"/>
            <a:ext cx="160500" cy="0"/>
          </a:xfrm>
          <a:prstGeom prst="straightConnector1">
            <a:avLst/>
          </a:prstGeom>
          <a:noFill/>
          <a:ln w="28575" cap="flat" cmpd="sng">
            <a:solidFill>
              <a:schemeClr val="accent6"/>
            </a:solidFill>
            <a:prstDash val="solid"/>
            <a:round/>
            <a:headEnd type="none" w="sm" len="sm"/>
            <a:tailEnd type="none" w="sm" len="sm"/>
          </a:ln>
        </p:spPr>
      </p:cxnSp>
      <p:cxnSp>
        <p:nvCxnSpPr>
          <p:cNvPr id="916" name="Google Shape;916;p59"/>
          <p:cNvCxnSpPr/>
          <p:nvPr/>
        </p:nvCxnSpPr>
        <p:spPr>
          <a:xfrm rot="10800000">
            <a:off x="5415375" y="3545563"/>
            <a:ext cx="1936800" cy="0"/>
          </a:xfrm>
          <a:prstGeom prst="straightConnector1">
            <a:avLst/>
          </a:prstGeom>
          <a:noFill/>
          <a:ln w="9525" cap="flat" cmpd="sng">
            <a:solidFill>
              <a:schemeClr val="accent6"/>
            </a:solidFill>
            <a:prstDash val="dash"/>
            <a:round/>
            <a:headEnd type="none" w="sm" len="sm"/>
            <a:tailEnd type="none" w="sm" len="sm"/>
          </a:ln>
        </p:spPr>
      </p:cxnSp>
      <p:cxnSp>
        <p:nvCxnSpPr>
          <p:cNvPr id="917" name="Google Shape;917;p59"/>
          <p:cNvCxnSpPr/>
          <p:nvPr/>
        </p:nvCxnSpPr>
        <p:spPr>
          <a:xfrm rot="10800000">
            <a:off x="5716800" y="4923400"/>
            <a:ext cx="530700" cy="0"/>
          </a:xfrm>
          <a:prstGeom prst="straightConnector1">
            <a:avLst/>
          </a:prstGeom>
          <a:noFill/>
          <a:ln w="28575" cap="flat" cmpd="sng">
            <a:solidFill>
              <a:schemeClr val="accent6"/>
            </a:solidFill>
            <a:prstDash val="solid"/>
            <a:round/>
            <a:headEnd type="none" w="sm" len="sm"/>
            <a:tailEnd type="none" w="sm" len="sm"/>
          </a:ln>
        </p:spPr>
      </p:cxnSp>
      <p:cxnSp>
        <p:nvCxnSpPr>
          <p:cNvPr id="918" name="Google Shape;918;p59"/>
          <p:cNvCxnSpPr/>
          <p:nvPr/>
        </p:nvCxnSpPr>
        <p:spPr>
          <a:xfrm rot="10800000">
            <a:off x="6458650" y="4923400"/>
            <a:ext cx="530700" cy="0"/>
          </a:xfrm>
          <a:prstGeom prst="straightConnector1">
            <a:avLst/>
          </a:prstGeom>
          <a:noFill/>
          <a:ln w="28575" cap="flat" cmpd="sng">
            <a:solidFill>
              <a:schemeClr val="accent6"/>
            </a:solidFill>
            <a:prstDash val="solid"/>
            <a:round/>
            <a:headEnd type="none" w="sm" len="sm"/>
            <a:tailEnd type="none" w="sm" len="sm"/>
          </a:ln>
        </p:spPr>
      </p:cxnSp>
      <p:sp>
        <p:nvSpPr>
          <p:cNvPr id="919" name="Google Shape;919;p59"/>
          <p:cNvSpPr txBox="1"/>
          <p:nvPr/>
        </p:nvSpPr>
        <p:spPr>
          <a:xfrm>
            <a:off x="7894300" y="4893550"/>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mRNA from Gene X</a:t>
            </a:r>
            <a:endParaRPr sz="1100">
              <a:solidFill>
                <a:schemeClr val="dk1"/>
              </a:solidFill>
              <a:latin typeface="Arial"/>
              <a:ea typeface="Arial"/>
              <a:cs typeface="Arial"/>
              <a:sym typeface="Arial"/>
            </a:endParaRPr>
          </a:p>
        </p:txBody>
      </p:sp>
      <p:cxnSp>
        <p:nvCxnSpPr>
          <p:cNvPr id="920" name="Google Shape;920;p59"/>
          <p:cNvCxnSpPr/>
          <p:nvPr/>
        </p:nvCxnSpPr>
        <p:spPr>
          <a:xfrm rot="10800000" flipH="1">
            <a:off x="4675000" y="4070625"/>
            <a:ext cx="2731200" cy="19800"/>
          </a:xfrm>
          <a:prstGeom prst="straightConnector1">
            <a:avLst/>
          </a:prstGeom>
          <a:noFill/>
          <a:ln w="19050" cap="flat" cmpd="sng">
            <a:solidFill>
              <a:schemeClr val="accent6"/>
            </a:solidFill>
            <a:prstDash val="solid"/>
            <a:round/>
            <a:headEnd type="triangle" w="lg" len="lg"/>
            <a:tailEnd type="triangle" w="lg" len="lg"/>
          </a:ln>
        </p:spPr>
      </p:cxnSp>
      <p:cxnSp>
        <p:nvCxnSpPr>
          <p:cNvPr id="921" name="Google Shape;921;p59"/>
          <p:cNvCxnSpPr/>
          <p:nvPr/>
        </p:nvCxnSpPr>
        <p:spPr>
          <a:xfrm>
            <a:off x="5754600" y="5471138"/>
            <a:ext cx="1236000" cy="0"/>
          </a:xfrm>
          <a:prstGeom prst="straightConnector1">
            <a:avLst/>
          </a:prstGeom>
          <a:noFill/>
          <a:ln w="19050" cap="flat" cmpd="sng">
            <a:solidFill>
              <a:schemeClr val="accent6"/>
            </a:solidFill>
            <a:prstDash val="solid"/>
            <a:round/>
            <a:headEnd type="triangle" w="lg" len="lg"/>
            <a:tailEnd type="triangle" w="lg" len="lg"/>
          </a:ln>
        </p:spPr>
      </p:cxnSp>
      <p:sp>
        <p:nvSpPr>
          <p:cNvPr id="922" name="Google Shape;922;p59"/>
          <p:cNvSpPr txBox="1"/>
          <p:nvPr/>
        </p:nvSpPr>
        <p:spPr>
          <a:xfrm>
            <a:off x="5562150" y="4000725"/>
            <a:ext cx="739500" cy="154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900">
                <a:solidFill>
                  <a:schemeClr val="accent6"/>
                </a:solidFill>
                <a:latin typeface="Arial"/>
                <a:ea typeface="Arial"/>
                <a:cs typeface="Arial"/>
                <a:sym typeface="Arial"/>
              </a:rPr>
              <a:t>insert size</a:t>
            </a:r>
            <a:endParaRPr sz="900">
              <a:solidFill>
                <a:schemeClr val="accent6"/>
              </a:solidFill>
              <a:latin typeface="Arial"/>
              <a:ea typeface="Arial"/>
              <a:cs typeface="Arial"/>
              <a:sym typeface="Arial"/>
            </a:endParaRPr>
          </a:p>
        </p:txBody>
      </p:sp>
      <p:sp>
        <p:nvSpPr>
          <p:cNvPr id="923" name="Google Shape;923;p59"/>
          <p:cNvSpPr txBox="1"/>
          <p:nvPr/>
        </p:nvSpPr>
        <p:spPr>
          <a:xfrm>
            <a:off x="6032700" y="5405100"/>
            <a:ext cx="739500" cy="154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900">
                <a:solidFill>
                  <a:schemeClr val="accent6"/>
                </a:solidFill>
                <a:latin typeface="Arial"/>
                <a:ea typeface="Arial"/>
                <a:cs typeface="Arial"/>
                <a:sym typeface="Arial"/>
              </a:rPr>
              <a:t>insert size</a:t>
            </a:r>
            <a:endParaRPr sz="900">
              <a:solidFill>
                <a:schemeClr val="accent6"/>
              </a:solidFill>
              <a:latin typeface="Arial"/>
              <a:ea typeface="Arial"/>
              <a:cs typeface="Arial"/>
              <a:sym typeface="Arial"/>
            </a:endParaRPr>
          </a:p>
        </p:txBody>
      </p:sp>
      <p:sp>
        <p:nvSpPr>
          <p:cNvPr id="924" name="Google Shape;924;p59"/>
          <p:cNvSpPr txBox="1"/>
          <p:nvPr/>
        </p:nvSpPr>
        <p:spPr>
          <a:xfrm>
            <a:off x="5384500" y="2913625"/>
            <a:ext cx="1312200" cy="154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900">
                <a:solidFill>
                  <a:schemeClr val="accent6"/>
                </a:solidFill>
                <a:latin typeface="Arial"/>
                <a:ea typeface="Arial"/>
                <a:cs typeface="Arial"/>
                <a:sym typeface="Arial"/>
              </a:rPr>
              <a:t>paired end read</a:t>
            </a:r>
            <a:endParaRPr sz="900">
              <a:solidFill>
                <a:schemeClr val="accent6"/>
              </a:solidFill>
              <a:latin typeface="Arial"/>
              <a:ea typeface="Arial"/>
              <a:cs typeface="Arial"/>
              <a:sym typeface="Arial"/>
            </a:endParaRPr>
          </a:p>
        </p:txBody>
      </p:sp>
      <p:sp>
        <p:nvSpPr>
          <p:cNvPr id="925" name="Google Shape;925;p59"/>
          <p:cNvSpPr txBox="1"/>
          <p:nvPr/>
        </p:nvSpPr>
        <p:spPr>
          <a:xfrm>
            <a:off x="5716500" y="4363400"/>
            <a:ext cx="1312200" cy="154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900">
                <a:solidFill>
                  <a:schemeClr val="accent6"/>
                </a:solidFill>
                <a:latin typeface="Arial"/>
                <a:ea typeface="Arial"/>
                <a:cs typeface="Arial"/>
                <a:sym typeface="Arial"/>
              </a:rPr>
              <a:t>paired end read</a:t>
            </a:r>
            <a:endParaRPr sz="900">
              <a:solidFill>
                <a:schemeClr val="accent6"/>
              </a:solidFill>
              <a:latin typeface="Arial"/>
              <a:ea typeface="Arial"/>
              <a:cs typeface="Arial"/>
              <a:sym typeface="Arial"/>
            </a:endParaRPr>
          </a:p>
        </p:txBody>
      </p:sp>
      <p:cxnSp>
        <p:nvCxnSpPr>
          <p:cNvPr id="926" name="Google Shape;926;p59"/>
          <p:cNvCxnSpPr>
            <a:stCxn id="924" idx="2"/>
          </p:cNvCxnSpPr>
          <p:nvPr/>
        </p:nvCxnSpPr>
        <p:spPr>
          <a:xfrm flipH="1">
            <a:off x="4658800" y="3068425"/>
            <a:ext cx="1381800" cy="474000"/>
          </a:xfrm>
          <a:prstGeom prst="straightConnector1">
            <a:avLst/>
          </a:prstGeom>
          <a:noFill/>
          <a:ln w="9525" cap="flat" cmpd="sng">
            <a:solidFill>
              <a:schemeClr val="accent6"/>
            </a:solidFill>
            <a:prstDash val="solid"/>
            <a:round/>
            <a:headEnd type="none" w="sm" len="sm"/>
            <a:tailEnd type="none" w="sm" len="sm"/>
          </a:ln>
        </p:spPr>
      </p:cxnSp>
      <p:cxnSp>
        <p:nvCxnSpPr>
          <p:cNvPr id="927" name="Google Shape;927;p59"/>
          <p:cNvCxnSpPr>
            <a:stCxn id="924" idx="2"/>
          </p:cNvCxnSpPr>
          <p:nvPr/>
        </p:nvCxnSpPr>
        <p:spPr>
          <a:xfrm>
            <a:off x="6040600" y="3068425"/>
            <a:ext cx="1312200" cy="474000"/>
          </a:xfrm>
          <a:prstGeom prst="straightConnector1">
            <a:avLst/>
          </a:prstGeom>
          <a:noFill/>
          <a:ln w="9525" cap="flat" cmpd="sng">
            <a:solidFill>
              <a:schemeClr val="accent6"/>
            </a:solidFill>
            <a:prstDash val="solid"/>
            <a:round/>
            <a:headEnd type="none" w="sm" len="sm"/>
            <a:tailEnd type="none" w="sm" len="sm"/>
          </a:ln>
        </p:spPr>
      </p:cxnSp>
      <p:cxnSp>
        <p:nvCxnSpPr>
          <p:cNvPr id="928" name="Google Shape;928;p59"/>
          <p:cNvCxnSpPr/>
          <p:nvPr/>
        </p:nvCxnSpPr>
        <p:spPr>
          <a:xfrm flipH="1">
            <a:off x="5719374" y="4537050"/>
            <a:ext cx="634800" cy="385800"/>
          </a:xfrm>
          <a:prstGeom prst="straightConnector1">
            <a:avLst/>
          </a:prstGeom>
          <a:noFill/>
          <a:ln w="9525" cap="flat" cmpd="sng">
            <a:solidFill>
              <a:schemeClr val="accent6"/>
            </a:solidFill>
            <a:prstDash val="solid"/>
            <a:round/>
            <a:headEnd type="none" w="sm" len="sm"/>
            <a:tailEnd type="none" w="sm" len="sm"/>
          </a:ln>
        </p:spPr>
      </p:cxnSp>
      <p:cxnSp>
        <p:nvCxnSpPr>
          <p:cNvPr id="929" name="Google Shape;929;p59"/>
          <p:cNvCxnSpPr/>
          <p:nvPr/>
        </p:nvCxnSpPr>
        <p:spPr>
          <a:xfrm>
            <a:off x="6354174" y="4537050"/>
            <a:ext cx="637200" cy="385800"/>
          </a:xfrm>
          <a:prstGeom prst="straightConnector1">
            <a:avLst/>
          </a:prstGeom>
          <a:noFill/>
          <a:ln w="9525" cap="flat" cmpd="sng">
            <a:solidFill>
              <a:schemeClr val="accent6"/>
            </a:solidFill>
            <a:prstDash val="solid"/>
            <a:round/>
            <a:headEnd type="none" w="sm" len="sm"/>
            <a:tailEnd type="none" w="sm" len="sm"/>
          </a:ln>
        </p:spPr>
      </p:cxnSp>
      <p:sp>
        <p:nvSpPr>
          <p:cNvPr id="930" name="Google Shape;930;p59"/>
          <p:cNvSpPr txBox="1"/>
          <p:nvPr/>
        </p:nvSpPr>
        <p:spPr>
          <a:xfrm>
            <a:off x="6195775" y="5065438"/>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exon 2</a:t>
            </a:r>
            <a:endParaRPr sz="1100">
              <a:solidFill>
                <a:schemeClr val="dk1"/>
              </a:solidFill>
              <a:latin typeface="Arial"/>
              <a:ea typeface="Arial"/>
              <a:cs typeface="Arial"/>
              <a:sym typeface="Arial"/>
            </a:endParaRPr>
          </a:p>
        </p:txBody>
      </p:sp>
      <p:sp>
        <p:nvSpPr>
          <p:cNvPr id="931" name="Google Shape;931;p59"/>
          <p:cNvSpPr txBox="1"/>
          <p:nvPr/>
        </p:nvSpPr>
        <p:spPr>
          <a:xfrm>
            <a:off x="6945700" y="5065438"/>
            <a:ext cx="1106400" cy="33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1100">
                <a:solidFill>
                  <a:schemeClr val="dk1"/>
                </a:solidFill>
                <a:latin typeface="Arial"/>
                <a:ea typeface="Arial"/>
                <a:cs typeface="Arial"/>
                <a:sym typeface="Arial"/>
              </a:rPr>
              <a:t>exon 3</a:t>
            </a:r>
            <a:endParaRPr sz="1100">
              <a:solidFill>
                <a:schemeClr val="dk1"/>
              </a:solidFill>
              <a:latin typeface="Arial"/>
              <a:ea typeface="Arial"/>
              <a:cs typeface="Arial"/>
              <a:sym typeface="Arial"/>
            </a:endParaRPr>
          </a:p>
        </p:txBody>
      </p:sp>
      <p:sp>
        <p:nvSpPr>
          <p:cNvPr id="932" name="Google Shape;932;p59"/>
          <p:cNvSpPr txBox="1"/>
          <p:nvPr/>
        </p:nvSpPr>
        <p:spPr>
          <a:xfrm>
            <a:off x="3078825" y="3525888"/>
            <a:ext cx="1106400" cy="339000"/>
          </a:xfrm>
          <a:prstGeom prst="rect">
            <a:avLst/>
          </a:prstGeom>
          <a:noFill/>
          <a:ln>
            <a:noFill/>
          </a:ln>
        </p:spPr>
        <p:txBody>
          <a:bodyPr spcFirstLastPara="1" wrap="square" lIns="91425" tIns="91425" rIns="91425" bIns="91425" anchor="ctr" anchorCtr="0">
            <a:noAutofit/>
          </a:bodyPr>
          <a:lstStyle/>
          <a:p>
            <a:pPr marL="0" marR="0" lvl="0" indent="0" algn="r" rtl="0">
              <a:spcBef>
                <a:spcPts val="0"/>
              </a:spcBef>
              <a:spcAft>
                <a:spcPts val="0"/>
              </a:spcAft>
              <a:buNone/>
            </a:pPr>
            <a:r>
              <a:rPr lang="fr-FR" sz="1100">
                <a:solidFill>
                  <a:schemeClr val="dk1"/>
                </a:solidFill>
                <a:latin typeface="Arial"/>
                <a:ea typeface="Arial"/>
                <a:cs typeface="Arial"/>
                <a:sym typeface="Arial"/>
              </a:rPr>
              <a:t>Genome</a:t>
            </a:r>
            <a:endParaRPr sz="1100">
              <a:solidFill>
                <a:schemeClr val="dk1"/>
              </a:solidFill>
              <a:latin typeface="Arial"/>
              <a:ea typeface="Arial"/>
              <a:cs typeface="Arial"/>
              <a:sym typeface="Arial"/>
            </a:endParaRPr>
          </a:p>
        </p:txBody>
      </p:sp>
      <p:sp>
        <p:nvSpPr>
          <p:cNvPr id="933" name="Google Shape;933;p59"/>
          <p:cNvSpPr txBox="1"/>
          <p:nvPr/>
        </p:nvSpPr>
        <p:spPr>
          <a:xfrm>
            <a:off x="4399250" y="4879388"/>
            <a:ext cx="1106400" cy="339000"/>
          </a:xfrm>
          <a:prstGeom prst="rect">
            <a:avLst/>
          </a:prstGeom>
          <a:noFill/>
          <a:ln>
            <a:noFill/>
          </a:ln>
        </p:spPr>
        <p:txBody>
          <a:bodyPr spcFirstLastPara="1" wrap="square" lIns="91425" tIns="91425" rIns="91425" bIns="91425" anchor="ctr" anchorCtr="0">
            <a:noAutofit/>
          </a:bodyPr>
          <a:lstStyle/>
          <a:p>
            <a:pPr marL="0" marR="0" lvl="0" indent="0" algn="r" rtl="0">
              <a:spcBef>
                <a:spcPts val="0"/>
              </a:spcBef>
              <a:spcAft>
                <a:spcPts val="0"/>
              </a:spcAft>
              <a:buNone/>
            </a:pPr>
            <a:r>
              <a:rPr lang="fr-FR" sz="1100">
                <a:solidFill>
                  <a:schemeClr val="dk1"/>
                </a:solidFill>
                <a:latin typeface="Arial"/>
                <a:ea typeface="Arial"/>
                <a:cs typeface="Arial"/>
                <a:sym typeface="Arial"/>
              </a:rPr>
              <a:t>Transcriptome</a:t>
            </a:r>
            <a:endParaRPr sz="1100">
              <a:solidFill>
                <a:schemeClr val="dk1"/>
              </a:solidFill>
              <a:latin typeface="Arial"/>
              <a:ea typeface="Arial"/>
              <a:cs typeface="Arial"/>
              <a:sym typeface="Arial"/>
            </a:endParaRPr>
          </a:p>
        </p:txBody>
      </p:sp>
      <p:sp>
        <p:nvSpPr>
          <p:cNvPr id="934" name="Google Shape;934;p59"/>
          <p:cNvSpPr txBox="1"/>
          <p:nvPr/>
        </p:nvSpPr>
        <p:spPr>
          <a:xfrm>
            <a:off x="6928875" y="3074488"/>
            <a:ext cx="838500" cy="154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900">
                <a:solidFill>
                  <a:schemeClr val="accent6"/>
                </a:solidFill>
                <a:latin typeface="Arial"/>
                <a:ea typeface="Arial"/>
                <a:cs typeface="Arial"/>
                <a:sym typeface="Arial"/>
              </a:rPr>
              <a:t>hard to align</a:t>
            </a:r>
            <a:endParaRPr sz="900">
              <a:solidFill>
                <a:schemeClr val="accent6"/>
              </a:solidFill>
              <a:latin typeface="Arial"/>
              <a:ea typeface="Arial"/>
              <a:cs typeface="Arial"/>
              <a:sym typeface="Arial"/>
            </a:endParaRPr>
          </a:p>
        </p:txBody>
      </p:sp>
      <p:sp>
        <p:nvSpPr>
          <p:cNvPr id="935" name="Google Shape;935;p59"/>
          <p:cNvSpPr txBox="1"/>
          <p:nvPr/>
        </p:nvSpPr>
        <p:spPr>
          <a:xfrm>
            <a:off x="4282950" y="3074488"/>
            <a:ext cx="838500" cy="154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900">
                <a:solidFill>
                  <a:schemeClr val="accent6"/>
                </a:solidFill>
                <a:latin typeface="Arial"/>
                <a:ea typeface="Arial"/>
                <a:cs typeface="Arial"/>
                <a:sym typeface="Arial"/>
              </a:rPr>
              <a:t>easy to align</a:t>
            </a:r>
            <a:endParaRPr sz="900">
              <a:solidFill>
                <a:schemeClr val="accent6"/>
              </a:solidFill>
              <a:latin typeface="Arial"/>
              <a:ea typeface="Arial"/>
              <a:cs typeface="Arial"/>
              <a:sym typeface="Arial"/>
            </a:endParaRPr>
          </a:p>
        </p:txBody>
      </p:sp>
      <p:sp>
        <p:nvSpPr>
          <p:cNvPr id="936" name="Google Shape;936;p59"/>
          <p:cNvSpPr txBox="1"/>
          <p:nvPr/>
        </p:nvSpPr>
        <p:spPr>
          <a:xfrm>
            <a:off x="5027200" y="4451838"/>
            <a:ext cx="838500" cy="154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900">
                <a:solidFill>
                  <a:schemeClr val="accent6"/>
                </a:solidFill>
                <a:latin typeface="Arial"/>
                <a:ea typeface="Arial"/>
                <a:cs typeface="Arial"/>
                <a:sym typeface="Arial"/>
              </a:rPr>
              <a:t>easy to align</a:t>
            </a:r>
            <a:endParaRPr sz="900">
              <a:solidFill>
                <a:schemeClr val="accent6"/>
              </a:solidFill>
              <a:latin typeface="Arial"/>
              <a:ea typeface="Arial"/>
              <a:cs typeface="Arial"/>
              <a:sym typeface="Arial"/>
            </a:endParaRPr>
          </a:p>
        </p:txBody>
      </p:sp>
      <p:sp>
        <p:nvSpPr>
          <p:cNvPr id="937" name="Google Shape;937;p59"/>
          <p:cNvSpPr txBox="1"/>
          <p:nvPr/>
        </p:nvSpPr>
        <p:spPr>
          <a:xfrm>
            <a:off x="6803300" y="4451838"/>
            <a:ext cx="838500" cy="154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900">
                <a:solidFill>
                  <a:schemeClr val="accent6"/>
                </a:solidFill>
                <a:latin typeface="Arial"/>
                <a:ea typeface="Arial"/>
                <a:cs typeface="Arial"/>
                <a:sym typeface="Arial"/>
              </a:rPr>
              <a:t>easy to align</a:t>
            </a:r>
            <a:endParaRPr sz="900">
              <a:solidFill>
                <a:schemeClr val="accent6"/>
              </a:solidFill>
              <a:latin typeface="Arial"/>
              <a:ea typeface="Arial"/>
              <a:cs typeface="Arial"/>
              <a:sym typeface="Arial"/>
            </a:endParaRPr>
          </a:p>
        </p:txBody>
      </p:sp>
      <p:cxnSp>
        <p:nvCxnSpPr>
          <p:cNvPr id="938" name="Google Shape;938;p59"/>
          <p:cNvCxnSpPr>
            <a:stCxn id="935" idx="2"/>
          </p:cNvCxnSpPr>
          <p:nvPr/>
        </p:nvCxnSpPr>
        <p:spPr>
          <a:xfrm>
            <a:off x="4702200" y="3229288"/>
            <a:ext cx="82500" cy="219600"/>
          </a:xfrm>
          <a:prstGeom prst="straightConnector1">
            <a:avLst/>
          </a:prstGeom>
          <a:noFill/>
          <a:ln w="9525" cap="flat" cmpd="sng">
            <a:solidFill>
              <a:schemeClr val="accent6"/>
            </a:solidFill>
            <a:prstDash val="solid"/>
            <a:round/>
            <a:headEnd type="none" w="sm" len="sm"/>
            <a:tailEnd type="triangle" w="lg" len="lg"/>
          </a:ln>
        </p:spPr>
      </p:cxnSp>
      <p:cxnSp>
        <p:nvCxnSpPr>
          <p:cNvPr id="939" name="Google Shape;939;p59"/>
          <p:cNvCxnSpPr/>
          <p:nvPr/>
        </p:nvCxnSpPr>
        <p:spPr>
          <a:xfrm flipH="1">
            <a:off x="7186900" y="3232238"/>
            <a:ext cx="165900" cy="186900"/>
          </a:xfrm>
          <a:prstGeom prst="straightConnector1">
            <a:avLst/>
          </a:prstGeom>
          <a:noFill/>
          <a:ln w="9525" cap="flat" cmpd="sng">
            <a:solidFill>
              <a:schemeClr val="accent6"/>
            </a:solidFill>
            <a:prstDash val="solid"/>
            <a:round/>
            <a:headEnd type="none" w="sm" len="sm"/>
            <a:tailEnd type="triangle" w="lg" len="lg"/>
          </a:ln>
        </p:spPr>
      </p:cxnSp>
      <p:cxnSp>
        <p:nvCxnSpPr>
          <p:cNvPr id="940" name="Google Shape;940;p59"/>
          <p:cNvCxnSpPr/>
          <p:nvPr/>
        </p:nvCxnSpPr>
        <p:spPr>
          <a:xfrm>
            <a:off x="5656975" y="4618750"/>
            <a:ext cx="141900" cy="212100"/>
          </a:xfrm>
          <a:prstGeom prst="straightConnector1">
            <a:avLst/>
          </a:prstGeom>
          <a:noFill/>
          <a:ln w="9525" cap="flat" cmpd="sng">
            <a:solidFill>
              <a:schemeClr val="accent6"/>
            </a:solidFill>
            <a:prstDash val="solid"/>
            <a:round/>
            <a:headEnd type="none" w="sm" len="sm"/>
            <a:tailEnd type="triangle" w="lg" len="lg"/>
          </a:ln>
        </p:spPr>
      </p:cxnSp>
      <p:cxnSp>
        <p:nvCxnSpPr>
          <p:cNvPr id="941" name="Google Shape;941;p59"/>
          <p:cNvCxnSpPr/>
          <p:nvPr/>
        </p:nvCxnSpPr>
        <p:spPr>
          <a:xfrm flipH="1">
            <a:off x="6873138" y="4614525"/>
            <a:ext cx="169200" cy="213600"/>
          </a:xfrm>
          <a:prstGeom prst="straightConnector1">
            <a:avLst/>
          </a:prstGeom>
          <a:noFill/>
          <a:ln w="9525" cap="flat" cmpd="sng">
            <a:solidFill>
              <a:schemeClr val="accent6"/>
            </a:solidFill>
            <a:prstDash val="solid"/>
            <a:round/>
            <a:headEnd type="none" w="sm" len="sm"/>
            <a:tailEnd type="triangle" w="lg" len="lg"/>
          </a:ln>
        </p:spPr>
      </p:cxnSp>
      <p:sp>
        <p:nvSpPr>
          <p:cNvPr id="942" name="Google Shape;942;p59"/>
          <p:cNvSpPr txBox="1"/>
          <p:nvPr/>
        </p:nvSpPr>
        <p:spPr>
          <a:xfrm>
            <a:off x="0" y="211156"/>
            <a:ext cx="8686800" cy="685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FFFFFF"/>
              </a:buClr>
              <a:buSzPts val="2800"/>
              <a:buFont typeface="Arial"/>
              <a:buNone/>
            </a:pPr>
            <a:r>
              <a:rPr lang="fr-FR" sz="2800">
                <a:solidFill>
                  <a:srgbClr val="FFFFFF"/>
                </a:solidFill>
              </a:rPr>
              <a:t>Lorsqu’on s’intéresse au transcrits</a:t>
            </a:r>
            <a:r>
              <a:rPr lang="fr-FR" sz="2800">
                <a:solidFill>
                  <a:srgbClr val="FFFFFF"/>
                </a:solidFill>
                <a:latin typeface="Arial"/>
                <a:ea typeface="Arial"/>
                <a:cs typeface="Arial"/>
                <a:sym typeface="Arial"/>
              </a:rPr>
              <a:t> ...</a:t>
            </a:r>
            <a:endParaRPr sz="2800">
              <a:solidFill>
                <a:srgbClr val="FFFFFF"/>
              </a:solidFill>
              <a:latin typeface="Arial"/>
              <a:ea typeface="Arial"/>
              <a:cs typeface="Arial"/>
              <a:sym typeface="Arial"/>
            </a:endParaRPr>
          </a:p>
        </p:txBody>
      </p:sp>
      <p:sp>
        <p:nvSpPr>
          <p:cNvPr id="943" name="Google Shape;943;p59"/>
          <p:cNvSpPr txBox="1"/>
          <p:nvPr/>
        </p:nvSpPr>
        <p:spPr>
          <a:xfrm>
            <a:off x="1992800" y="2068400"/>
            <a:ext cx="68778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 GCCGGCGATGCGTC</a:t>
            </a:r>
            <a:r>
              <a:rPr lang="fr-FR" sz="1800">
                <a:solidFill>
                  <a:srgbClr val="009DE0"/>
                </a:solidFill>
                <a:latin typeface="Arial"/>
                <a:ea typeface="Arial"/>
                <a:cs typeface="Arial"/>
                <a:sym typeface="Arial"/>
              </a:rPr>
              <a:t>CTGGTCGGATGCG</a:t>
            </a:r>
            <a:r>
              <a:rPr lang="fr-FR" sz="1800">
                <a:solidFill>
                  <a:schemeClr val="dk1"/>
                </a:solidFill>
                <a:latin typeface="Arial"/>
                <a:ea typeface="Arial"/>
                <a:cs typeface="Arial"/>
                <a:sym typeface="Arial"/>
              </a:rPr>
              <a:t>GAACGGAGCA … </a:t>
            </a:r>
            <a:endParaRPr sz="1800">
              <a:solidFill>
                <a:schemeClr val="dk1"/>
              </a:solidFill>
              <a:latin typeface="Arial"/>
              <a:ea typeface="Arial"/>
              <a:cs typeface="Arial"/>
              <a:sym typeface="Arial"/>
            </a:endParaRPr>
          </a:p>
        </p:txBody>
      </p:sp>
      <p:sp>
        <p:nvSpPr>
          <p:cNvPr id="944" name="Google Shape;944;p59"/>
          <p:cNvSpPr txBox="1"/>
          <p:nvPr/>
        </p:nvSpPr>
        <p:spPr>
          <a:xfrm>
            <a:off x="4592250" y="1801500"/>
            <a:ext cx="2532600" cy="339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rgbClr val="009DE0"/>
                </a:solidFill>
                <a:latin typeface="Arial"/>
                <a:ea typeface="Arial"/>
                <a:cs typeface="Arial"/>
                <a:sym typeface="Arial"/>
              </a:rPr>
              <a:t>CTGGTCGGATGCG</a:t>
            </a:r>
            <a:endParaRPr sz="1800">
              <a:solidFill>
                <a:srgbClr val="009DE0"/>
              </a:solidFill>
              <a:latin typeface="Arial"/>
              <a:ea typeface="Arial"/>
              <a:cs typeface="Arial"/>
              <a:sym typeface="Arial"/>
            </a:endParaRPr>
          </a:p>
        </p:txBody>
      </p:sp>
      <p:sp>
        <p:nvSpPr>
          <p:cNvPr id="945" name="Google Shape;945;p59"/>
          <p:cNvSpPr txBox="1"/>
          <p:nvPr/>
        </p:nvSpPr>
        <p:spPr>
          <a:xfrm>
            <a:off x="680600" y="1780725"/>
            <a:ext cx="9450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read</a:t>
            </a:r>
            <a:endParaRPr sz="1800">
              <a:solidFill>
                <a:schemeClr val="dk1"/>
              </a:solidFill>
              <a:latin typeface="Arial"/>
              <a:ea typeface="Arial"/>
              <a:cs typeface="Arial"/>
              <a:sym typeface="Arial"/>
            </a:endParaRPr>
          </a:p>
        </p:txBody>
      </p:sp>
      <p:sp>
        <p:nvSpPr>
          <p:cNvPr id="946" name="Google Shape;946;p59"/>
          <p:cNvSpPr txBox="1"/>
          <p:nvPr/>
        </p:nvSpPr>
        <p:spPr>
          <a:xfrm>
            <a:off x="680600" y="2070775"/>
            <a:ext cx="1312200" cy="448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reference</a:t>
            </a:r>
            <a:endParaRPr sz="1800">
              <a:solidFill>
                <a:schemeClr val="dk1"/>
              </a:solidFill>
              <a:latin typeface="Arial"/>
              <a:ea typeface="Arial"/>
              <a:cs typeface="Arial"/>
              <a:sym typeface="Arial"/>
            </a:endParaRPr>
          </a:p>
        </p:txBody>
      </p:sp>
      <p:sp>
        <p:nvSpPr>
          <p:cNvPr id="947" name="Google Shape;947;p59"/>
          <p:cNvSpPr txBox="1"/>
          <p:nvPr/>
        </p:nvSpPr>
        <p:spPr>
          <a:xfrm>
            <a:off x="68100" y="2994750"/>
            <a:ext cx="3437100" cy="1755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FR" sz="1600" b="1">
                <a:solidFill>
                  <a:schemeClr val="dk1"/>
                </a:solidFill>
              </a:rPr>
              <a:t>Pas toujours aisé</a:t>
            </a:r>
            <a:endParaRPr sz="1600" b="1">
              <a:solidFill>
                <a:schemeClr val="dk1"/>
              </a:solidFill>
            </a:endParaRPr>
          </a:p>
          <a:p>
            <a:pPr marL="0" lvl="0" indent="0" algn="l" rtl="0">
              <a:spcBef>
                <a:spcPts val="0"/>
              </a:spcBef>
              <a:spcAft>
                <a:spcPts val="0"/>
              </a:spcAft>
              <a:buNone/>
            </a:pPr>
            <a:endParaRPr sz="1600">
              <a:solidFill>
                <a:schemeClr val="dk1"/>
              </a:solidFill>
            </a:endParaRPr>
          </a:p>
          <a:p>
            <a:pPr marL="457200" lvl="0" indent="-317500" algn="l" rtl="0">
              <a:spcBef>
                <a:spcPts val="0"/>
              </a:spcBef>
              <a:spcAft>
                <a:spcPts val="0"/>
              </a:spcAft>
              <a:buClr>
                <a:schemeClr val="dk1"/>
              </a:buClr>
              <a:buSzPts val="1400"/>
              <a:buChar char="❏"/>
            </a:pPr>
            <a:r>
              <a:rPr lang="fr-FR" sz="1600">
                <a:solidFill>
                  <a:schemeClr val="dk1"/>
                </a:solidFill>
              </a:rPr>
              <a:t>les reads sont courts ~100 bp</a:t>
            </a:r>
            <a:endParaRPr sz="1600">
              <a:solidFill>
                <a:schemeClr val="dk1"/>
              </a:solidFill>
            </a:endParaRPr>
          </a:p>
          <a:p>
            <a:pPr marL="139700" lvl="0" indent="0" algn="l" rtl="0">
              <a:spcBef>
                <a:spcPts val="0"/>
              </a:spcBef>
              <a:spcAft>
                <a:spcPts val="0"/>
              </a:spcAft>
              <a:buNone/>
            </a:pPr>
            <a:endParaRPr sz="1600">
              <a:solidFill>
                <a:schemeClr val="dk1"/>
              </a:solidFill>
            </a:endParaRPr>
          </a:p>
          <a:p>
            <a:pPr marL="457200" lvl="0" indent="-317500" algn="l" rtl="0">
              <a:spcBef>
                <a:spcPts val="0"/>
              </a:spcBef>
              <a:spcAft>
                <a:spcPts val="0"/>
              </a:spcAft>
              <a:buClr>
                <a:schemeClr val="dk1"/>
              </a:buClr>
              <a:buSzPts val="1400"/>
              <a:buChar char="❏"/>
            </a:pPr>
            <a:r>
              <a:rPr lang="fr-FR" sz="1600">
                <a:solidFill>
                  <a:schemeClr val="dk1"/>
                </a:solidFill>
              </a:rPr>
              <a:t>Le génome est immense (</a:t>
            </a:r>
            <a:r>
              <a:rPr lang="fr-FR" sz="1600" i="1">
                <a:solidFill>
                  <a:schemeClr val="dk1"/>
                </a:solidFill>
              </a:rPr>
              <a:t>H. Sapien</a:t>
            </a:r>
            <a:r>
              <a:rPr lang="fr-FR" sz="1600">
                <a:solidFill>
                  <a:schemeClr val="dk1"/>
                </a:solidFill>
              </a:rPr>
              <a:t> ~3,000,000,000 bp)</a:t>
            </a:r>
            <a:endParaRPr>
              <a:solidFill>
                <a:schemeClr val="dk1"/>
              </a:solidFill>
            </a:endParaRPr>
          </a:p>
          <a:p>
            <a:pPr marL="45720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948" name="Google Shape;948;p59"/>
          <p:cNvSpPr txBox="1"/>
          <p:nvPr/>
        </p:nvSpPr>
        <p:spPr>
          <a:xfrm>
            <a:off x="110050" y="4631250"/>
            <a:ext cx="5064900" cy="2135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fr-FR" sz="1600">
                <a:solidFill>
                  <a:schemeClr val="dk1"/>
                </a:solidFill>
              </a:rPr>
              <a:t>Les reads contiennent des erreurs</a:t>
            </a:r>
            <a:endParaRPr sz="1600">
              <a:solidFill>
                <a:schemeClr val="dk1"/>
              </a:solidFill>
            </a:endParaRPr>
          </a:p>
          <a:p>
            <a:pPr marL="457200" lvl="0" indent="0" algn="l" rtl="0">
              <a:spcBef>
                <a:spcPts val="0"/>
              </a:spcBef>
              <a:spcAft>
                <a:spcPts val="0"/>
              </a:spcAft>
              <a:buNone/>
            </a:pPr>
            <a:r>
              <a:rPr lang="fr-FR" sz="1600">
                <a:solidFill>
                  <a:schemeClr val="dk1"/>
                </a:solidFill>
              </a:rPr>
              <a:t> (avec de la chance 1/1000 base est fausse)</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fr-FR" sz="1600">
                <a:solidFill>
                  <a:schemeClr val="dk1"/>
                </a:solidFill>
              </a:rPr>
              <a:t>Le génome contient des séquences répétées</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fr-FR" sz="1600">
                <a:solidFill>
                  <a:schemeClr val="dk1"/>
                </a:solidFill>
              </a:rPr>
              <a:t>Variants structuraux et mutations ponctuelles</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fr-FR" sz="1600">
                <a:solidFill>
                  <a:schemeClr val="dk1"/>
                </a:solidFill>
              </a:rPr>
              <a:t>Epissage</a:t>
            </a:r>
            <a:endParaRPr sz="1600">
              <a:solidFill>
                <a:schemeClr val="dk1"/>
              </a:solidFill>
            </a:endParaRPr>
          </a:p>
        </p:txBody>
      </p:sp>
      <p:sp>
        <p:nvSpPr>
          <p:cNvPr id="949" name="Google Shape;949;p59"/>
          <p:cNvSpPr txBox="1"/>
          <p:nvPr/>
        </p:nvSpPr>
        <p:spPr>
          <a:xfrm>
            <a:off x="110050" y="1148750"/>
            <a:ext cx="8644500" cy="54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400"/>
              </a:spcBef>
              <a:spcAft>
                <a:spcPts val="0"/>
              </a:spcAft>
              <a:buClr>
                <a:schemeClr val="accent6"/>
              </a:buClr>
              <a:buSzPts val="2000"/>
              <a:buFont typeface="Merriweather Sans"/>
              <a:buNone/>
            </a:pPr>
            <a:r>
              <a:rPr lang="fr-FR" sz="2000">
                <a:solidFill>
                  <a:schemeClr val="accent6"/>
                </a:solidFill>
              </a:rPr>
              <a:t>Alignement</a:t>
            </a:r>
            <a:endParaRPr/>
          </a:p>
          <a:p>
            <a:pPr marL="0" marR="0" lvl="0" indent="0" algn="l" rtl="0">
              <a:lnSpc>
                <a:spcPct val="100000"/>
              </a:lnSpc>
              <a:spcBef>
                <a:spcPts val="400"/>
              </a:spcBef>
              <a:spcAft>
                <a:spcPts val="0"/>
              </a:spcAft>
              <a:buClr>
                <a:schemeClr val="accent6"/>
              </a:buClr>
              <a:buSzPts val="2000"/>
              <a:buFont typeface="Merriweather Sans"/>
              <a:buNone/>
            </a:pPr>
            <a:endParaRPr sz="2000">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6"/>
              </a:buClr>
              <a:buSzPts val="2000"/>
              <a:buFont typeface="Merriweather Sans"/>
              <a:buNone/>
            </a:pPr>
            <a:endParaRPr sz="2000">
              <a:solidFill>
                <a:srgbClr val="000000"/>
              </a:solidFill>
              <a:latin typeface="Arial"/>
              <a:ea typeface="Arial"/>
              <a:cs typeface="Arial"/>
              <a:sym typeface="Arial"/>
            </a:endParaRPr>
          </a:p>
        </p:txBody>
      </p:sp>
      <p:sp>
        <p:nvSpPr>
          <p:cNvPr id="950" name="Google Shape;950;p59"/>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951" name="Google Shape;951;p59"/>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60"/>
          <p:cNvSpPr txBox="1">
            <a:spLocks noGrp="1"/>
          </p:cNvSpPr>
          <p:nvPr>
            <p:ph type="title"/>
          </p:nvPr>
        </p:nvSpPr>
        <p:spPr>
          <a:xfrm>
            <a:off x="0" y="0"/>
            <a:ext cx="94827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Données d’alignement: SAM / BAM format </a:t>
            </a:r>
            <a:r>
              <a:rPr lang="fr-FR" sz="2500"/>
              <a:t>(.sam/.bam) </a:t>
            </a:r>
            <a:endParaRPr sz="2500"/>
          </a:p>
        </p:txBody>
      </p:sp>
      <p:sp>
        <p:nvSpPr>
          <p:cNvPr id="957" name="Google Shape;957;p60"/>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54</a:t>
            </a:fld>
            <a:endParaRPr/>
          </a:p>
        </p:txBody>
      </p:sp>
      <p:sp>
        <p:nvSpPr>
          <p:cNvPr id="958" name="Google Shape;958;p60"/>
          <p:cNvSpPr/>
          <p:nvPr/>
        </p:nvSpPr>
        <p:spPr>
          <a:xfrm>
            <a:off x="2286000" y="5670661"/>
            <a:ext cx="5130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rgbClr val="494949"/>
                </a:solidFill>
                <a:latin typeface="Helvetica Neue"/>
                <a:ea typeface="Helvetica Neue"/>
                <a:cs typeface="Helvetica Neue"/>
                <a:sym typeface="Helvetica Neue"/>
              </a:rPr>
              <a:t>http://samtools.github.io/hts-specs/SAMv1.pdf </a:t>
            </a:r>
            <a:endParaRPr sz="1800">
              <a:solidFill>
                <a:schemeClr val="dk1"/>
              </a:solidFill>
              <a:latin typeface="Arial"/>
              <a:ea typeface="Arial"/>
              <a:cs typeface="Arial"/>
              <a:sym typeface="Arial"/>
            </a:endParaRPr>
          </a:p>
        </p:txBody>
      </p:sp>
      <p:pic>
        <p:nvPicPr>
          <p:cNvPr id="959" name="Google Shape;959;p60" descr="https://lh5.googleusercontent.com/akBF_uTujVPUh-3ZarkTv5gLU7Ebgm5CuEbY8io1B7SxK71OuI1l_-4hprm8rhrBA84pwOtV8a3ZM8GBW8dVmxBDyxbsUPTJQNsvme3IHiuZctJ_u6UwtqsnhvP9PUHXHkuqZbKzPZc"/>
          <p:cNvPicPr preferRelativeResize="0"/>
          <p:nvPr/>
        </p:nvPicPr>
        <p:blipFill rotWithShape="1">
          <a:blip r:embed="rId3">
            <a:alphaModFix/>
          </a:blip>
          <a:srcRect/>
          <a:stretch/>
        </p:blipFill>
        <p:spPr>
          <a:xfrm>
            <a:off x="228600" y="2957010"/>
            <a:ext cx="3370527" cy="2702857"/>
          </a:xfrm>
          <a:prstGeom prst="rect">
            <a:avLst/>
          </a:prstGeom>
          <a:noFill/>
          <a:ln>
            <a:noFill/>
          </a:ln>
        </p:spPr>
      </p:pic>
      <p:sp>
        <p:nvSpPr>
          <p:cNvPr id="960" name="Google Shape;960;p60"/>
          <p:cNvSpPr/>
          <p:nvPr/>
        </p:nvSpPr>
        <p:spPr>
          <a:xfrm>
            <a:off x="228599" y="1006293"/>
            <a:ext cx="8547411" cy="1472330"/>
          </a:xfrm>
          <a:prstGeom prst="rect">
            <a:avLst/>
          </a:prstGeom>
          <a:noFill/>
          <a:ln>
            <a:noFill/>
          </a:ln>
        </p:spPr>
        <p:txBody>
          <a:bodyPr spcFirstLastPara="1" wrap="square" lIns="91425" tIns="45700" rIns="91425" bIns="45700" anchor="t" anchorCtr="0">
            <a:noAutofit/>
          </a:bodyPr>
          <a:lstStyle/>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@HD	VN:1.3	</a:t>
            </a:r>
            <a:r>
              <a:rPr lang="fr-FR" sz="1200" dirty="0" err="1">
                <a:solidFill>
                  <a:schemeClr val="dk1"/>
                </a:solidFill>
                <a:latin typeface="Arial"/>
                <a:ea typeface="Arial"/>
                <a:cs typeface="Arial"/>
                <a:sym typeface="Arial"/>
              </a:rPr>
              <a:t>SO:coordinate</a:t>
            </a:r>
            <a:endParaRPr sz="1200" dirty="0">
              <a:solidFill>
                <a:schemeClr val="dk1"/>
              </a:solidFill>
              <a:latin typeface="Arial"/>
              <a:ea typeface="Arial"/>
              <a:cs typeface="Arial"/>
              <a:sym typeface="Arial"/>
            </a:endParaRPr>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@SQ	</a:t>
            </a:r>
            <a:r>
              <a:rPr lang="fr-FR" sz="1200" dirty="0" err="1">
                <a:solidFill>
                  <a:schemeClr val="dk1"/>
                </a:solidFill>
                <a:latin typeface="Arial"/>
                <a:ea typeface="Arial"/>
                <a:cs typeface="Arial"/>
                <a:sym typeface="Arial"/>
              </a:rPr>
              <a:t>SN:ref</a:t>
            </a:r>
            <a:r>
              <a:rPr lang="fr-FR" sz="1200" dirty="0">
                <a:solidFill>
                  <a:schemeClr val="dk1"/>
                </a:solidFill>
                <a:latin typeface="Arial"/>
                <a:ea typeface="Arial"/>
                <a:cs typeface="Arial"/>
                <a:sym typeface="Arial"/>
              </a:rPr>
              <a:t>	LN:45</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r001	163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7	30	8M2I4M1D3M	=	37	39	TTAGATAAAGGATACTG	*</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r002	0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9	30	3S6M1P1I4M	*	0	0	AAAAGATAAGGATA	*</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r003	0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9	30	5H6M			*	0	0	AGCTAA			*	NM:i:1</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r004	0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16	30	6M14N5M		*	0	0	ATAGCTTCAGC		*</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r003	16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29	30	6H5M			*	0	0	TAGGC			*	NM:i:0</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r001	83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37	30	9M			=	7	-39	CAGCGCCAT		*</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	</a:t>
            </a:r>
            <a:endParaRPr dirty="0"/>
          </a:p>
        </p:txBody>
      </p:sp>
      <p:sp>
        <p:nvSpPr>
          <p:cNvPr id="961" name="Google Shape;961;p60"/>
          <p:cNvSpPr/>
          <p:nvPr/>
        </p:nvSpPr>
        <p:spPr>
          <a:xfrm>
            <a:off x="228599" y="990018"/>
            <a:ext cx="8547411" cy="1799576"/>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62" name="Google Shape;962;p60" descr="https://lh6.googleusercontent.com/J6BIRgZLiUdjLuuHJMoaEwZOBs9pt08ZiBd1bizZK45PLnH7oHq4RPg2WqT-izXxm2-ishRx84y58REsYXl13ZsSU1Axrb8LRc6iU8SME1Ddc5Wym6stLuCD87aeHYI9obOXos_MjG8"/>
          <p:cNvPicPr preferRelativeResize="0"/>
          <p:nvPr/>
        </p:nvPicPr>
        <p:blipFill rotWithShape="1">
          <a:blip r:embed="rId4">
            <a:alphaModFix/>
          </a:blip>
          <a:srcRect/>
          <a:stretch/>
        </p:blipFill>
        <p:spPr>
          <a:xfrm>
            <a:off x="3937000" y="3782110"/>
            <a:ext cx="4660901" cy="1721135"/>
          </a:xfrm>
          <a:prstGeom prst="rect">
            <a:avLst/>
          </a:prstGeom>
          <a:noFill/>
          <a:ln>
            <a:noFill/>
          </a:ln>
        </p:spPr>
      </p:pic>
      <p:sp>
        <p:nvSpPr>
          <p:cNvPr id="963" name="Google Shape;963;p60"/>
          <p:cNvSpPr/>
          <p:nvPr/>
        </p:nvSpPr>
        <p:spPr>
          <a:xfrm>
            <a:off x="4025900" y="3093462"/>
            <a:ext cx="45720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rgbClr val="000000"/>
                </a:solidFill>
                <a:latin typeface="Arial"/>
                <a:ea typeface="Arial"/>
                <a:cs typeface="Arial"/>
                <a:sym typeface="Arial"/>
              </a:rPr>
              <a:t>CIGAR: Concise Idiosyncratic Gapped Alignment Report (CIGAR) string</a:t>
            </a:r>
            <a:endParaRPr sz="1400">
              <a:solidFill>
                <a:schemeClr val="dk1"/>
              </a:solidFill>
              <a:latin typeface="Arial"/>
              <a:ea typeface="Arial"/>
              <a:cs typeface="Arial"/>
              <a:sym typeface="Arial"/>
            </a:endParaRPr>
          </a:p>
        </p:txBody>
      </p:sp>
      <p:sp>
        <p:nvSpPr>
          <p:cNvPr id="964" name="Google Shape;964;p60"/>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965" name="Google Shape;965;p60"/>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61"/>
          <p:cNvSpPr txBox="1">
            <a:spLocks noGrp="1"/>
          </p:cNvSpPr>
          <p:nvPr>
            <p:ph type="title"/>
          </p:nvPr>
        </p:nvSpPr>
        <p:spPr>
          <a:xfrm>
            <a:off x="0" y="0"/>
            <a:ext cx="8686800" cy="913500"/>
          </a:xfrm>
          <a:prstGeom prst="rect">
            <a:avLst/>
          </a:prstGeom>
          <a:noFill/>
          <a:ln>
            <a:noFill/>
          </a:ln>
        </p:spPr>
        <p:txBody>
          <a:bodyPr spcFirstLastPara="1" wrap="square" lIns="360000" tIns="45700" rIns="91425" bIns="45700" anchor="ctr" anchorCtr="0">
            <a:noAutofit/>
          </a:bodyPr>
          <a:lstStyle/>
          <a:p>
            <a:pPr marL="0" lvl="0" indent="0" algn="l" rtl="0">
              <a:spcBef>
                <a:spcPts val="0"/>
              </a:spcBef>
              <a:spcAft>
                <a:spcPts val="0"/>
              </a:spcAft>
              <a:buClr>
                <a:srgbClr val="FFFFFF"/>
              </a:buClr>
              <a:buSzPts val="2800"/>
              <a:buFont typeface="Arial"/>
              <a:buNone/>
            </a:pPr>
            <a:r>
              <a:rPr lang="fr-FR"/>
              <a:t>Données d’alignement: nettoyage des SAM / BAM</a:t>
            </a:r>
            <a:endParaRPr/>
          </a:p>
        </p:txBody>
      </p:sp>
      <p:sp>
        <p:nvSpPr>
          <p:cNvPr id="971" name="Google Shape;971;p61"/>
          <p:cNvSpPr txBox="1">
            <a:spLocks noGrp="1"/>
          </p:cNvSpPr>
          <p:nvPr>
            <p:ph type="sldNum" idx="12"/>
          </p:nvPr>
        </p:nvSpPr>
        <p:spPr>
          <a:xfrm>
            <a:off x="0" y="6553200"/>
            <a:ext cx="4572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55</a:t>
            </a:fld>
            <a:endParaRPr/>
          </a:p>
        </p:txBody>
      </p:sp>
      <p:pic>
        <p:nvPicPr>
          <p:cNvPr id="972" name="Google Shape;972;p61" descr="https://lh5.googleusercontent.com/akBF_uTujVPUh-3ZarkTv5gLU7Ebgm5CuEbY8io1B7SxK71OuI1l_-4hprm8rhrBA84pwOtV8a3ZM8GBW8dVmxBDyxbsUPTJQNsvme3IHiuZctJ_u6UwtqsnhvP9PUHXHkuqZbKzPZc"/>
          <p:cNvPicPr preferRelativeResize="0"/>
          <p:nvPr/>
        </p:nvPicPr>
        <p:blipFill rotWithShape="1">
          <a:blip r:embed="rId3">
            <a:alphaModFix/>
          </a:blip>
          <a:srcRect/>
          <a:stretch/>
        </p:blipFill>
        <p:spPr>
          <a:xfrm>
            <a:off x="901702" y="3356281"/>
            <a:ext cx="3370527" cy="2702857"/>
          </a:xfrm>
          <a:prstGeom prst="rect">
            <a:avLst/>
          </a:prstGeom>
          <a:noFill/>
          <a:ln>
            <a:noFill/>
          </a:ln>
        </p:spPr>
      </p:pic>
      <p:sp>
        <p:nvSpPr>
          <p:cNvPr id="975" name="Google Shape;975;p61"/>
          <p:cNvSpPr/>
          <p:nvPr/>
        </p:nvSpPr>
        <p:spPr>
          <a:xfrm>
            <a:off x="960175" y="4536337"/>
            <a:ext cx="3192600" cy="162300"/>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7" name="Google Shape;977;p61"/>
          <p:cNvSpPr txBox="1"/>
          <p:nvPr/>
        </p:nvSpPr>
        <p:spPr>
          <a:xfrm>
            <a:off x="4330702" y="4490404"/>
            <a:ext cx="2908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a:solidFill>
                  <a:srgbClr val="00B050"/>
                </a:solidFill>
                <a:latin typeface="Arial"/>
                <a:ea typeface="Arial"/>
                <a:cs typeface="Arial"/>
                <a:sym typeface="Arial"/>
              </a:rPr>
              <a:t>Is it uniquely mapped?</a:t>
            </a:r>
            <a:endParaRPr/>
          </a:p>
        </p:txBody>
      </p:sp>
      <p:sp>
        <p:nvSpPr>
          <p:cNvPr id="978" name="Google Shape;978;p61"/>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979" name="Google Shape;979;p61"/>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
        <p:nvSpPr>
          <p:cNvPr id="12" name="Google Shape;960;p60">
            <a:extLst>
              <a:ext uri="{FF2B5EF4-FFF2-40B4-BE49-F238E27FC236}">
                <a16:creationId xmlns:a16="http://schemas.microsoft.com/office/drawing/2014/main" id="{14EC547E-43DA-8E4A-AA0B-24B8C8C3A0A2}"/>
              </a:ext>
            </a:extLst>
          </p:cNvPr>
          <p:cNvSpPr/>
          <p:nvPr/>
        </p:nvSpPr>
        <p:spPr>
          <a:xfrm>
            <a:off x="228599" y="1006293"/>
            <a:ext cx="8547411" cy="1472330"/>
          </a:xfrm>
          <a:prstGeom prst="rect">
            <a:avLst/>
          </a:prstGeom>
          <a:noFill/>
          <a:ln>
            <a:noFill/>
          </a:ln>
        </p:spPr>
        <p:txBody>
          <a:bodyPr spcFirstLastPara="1" wrap="square" lIns="91425" tIns="45700" rIns="91425" bIns="45700" anchor="t" anchorCtr="0">
            <a:noAutofit/>
          </a:bodyPr>
          <a:lstStyle/>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@HD	VN:1.3	</a:t>
            </a:r>
            <a:r>
              <a:rPr lang="fr-FR" sz="1200" dirty="0" err="1">
                <a:solidFill>
                  <a:schemeClr val="dk1"/>
                </a:solidFill>
                <a:latin typeface="Arial"/>
                <a:ea typeface="Arial"/>
                <a:cs typeface="Arial"/>
                <a:sym typeface="Arial"/>
              </a:rPr>
              <a:t>SO:coordinate</a:t>
            </a:r>
            <a:endParaRPr sz="1200" dirty="0">
              <a:solidFill>
                <a:schemeClr val="dk1"/>
              </a:solidFill>
              <a:latin typeface="Arial"/>
              <a:ea typeface="Arial"/>
              <a:cs typeface="Arial"/>
              <a:sym typeface="Arial"/>
            </a:endParaRPr>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@SQ	</a:t>
            </a:r>
            <a:r>
              <a:rPr lang="fr-FR" sz="1200" dirty="0" err="1">
                <a:solidFill>
                  <a:schemeClr val="dk1"/>
                </a:solidFill>
                <a:latin typeface="Arial"/>
                <a:ea typeface="Arial"/>
                <a:cs typeface="Arial"/>
                <a:sym typeface="Arial"/>
              </a:rPr>
              <a:t>SN:ref</a:t>
            </a:r>
            <a:r>
              <a:rPr lang="fr-FR" sz="1200" dirty="0">
                <a:solidFill>
                  <a:schemeClr val="dk1"/>
                </a:solidFill>
                <a:latin typeface="Arial"/>
                <a:ea typeface="Arial"/>
                <a:cs typeface="Arial"/>
                <a:sym typeface="Arial"/>
              </a:rPr>
              <a:t>	LN:45</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r001	163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7	30	8M2I4M1D3M	=	37	39	TTAGATAAAGGATACTG	*</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r002	0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9	30	3S6M1P1I4M	*	0	0	AAAAGATAAGGATA	*</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r003	0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9	30	5H6M			*	0	0	AGCTAA			*	NM:i:1</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r004	0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16	30	6M14N5M		*	0	0	ATAGCTTCAGC		*</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r003	16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29	30	6H5M			*	0	0	TAGGC			*	NM:i:0</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r001	83	</a:t>
            </a:r>
            <a:r>
              <a:rPr lang="fr-FR" sz="1200" dirty="0" err="1">
                <a:solidFill>
                  <a:schemeClr val="dk1"/>
                </a:solidFill>
                <a:latin typeface="Arial"/>
                <a:ea typeface="Arial"/>
                <a:cs typeface="Arial"/>
                <a:sym typeface="Arial"/>
              </a:rPr>
              <a:t>ref</a:t>
            </a:r>
            <a:r>
              <a:rPr lang="fr-FR" sz="1200" dirty="0">
                <a:solidFill>
                  <a:schemeClr val="dk1"/>
                </a:solidFill>
                <a:latin typeface="Arial"/>
                <a:ea typeface="Arial"/>
                <a:cs typeface="Arial"/>
                <a:sym typeface="Arial"/>
              </a:rPr>
              <a:t>	37	30	9M			=	7	-39	CAGCGCCAT		*</a:t>
            </a:r>
            <a:endParaRPr dirty="0"/>
          </a:p>
          <a:p>
            <a:pPr marL="0" marR="0" lvl="0" indent="0" algn="l" defTabSz="360000" rtl="0">
              <a:spcBef>
                <a:spcPts val="0"/>
              </a:spcBef>
              <a:spcAft>
                <a:spcPts val="0"/>
              </a:spcAft>
              <a:buNone/>
            </a:pPr>
            <a:r>
              <a:rPr lang="fr-FR" sz="1200" dirty="0">
                <a:solidFill>
                  <a:schemeClr val="dk1"/>
                </a:solidFill>
                <a:latin typeface="Arial"/>
                <a:ea typeface="Arial"/>
                <a:cs typeface="Arial"/>
                <a:sym typeface="Arial"/>
              </a:rPr>
              <a:t>	</a:t>
            </a:r>
            <a:endParaRPr dirty="0"/>
          </a:p>
        </p:txBody>
      </p:sp>
      <p:sp>
        <p:nvSpPr>
          <p:cNvPr id="13" name="Google Shape;961;p60">
            <a:extLst>
              <a:ext uri="{FF2B5EF4-FFF2-40B4-BE49-F238E27FC236}">
                <a16:creationId xmlns:a16="http://schemas.microsoft.com/office/drawing/2014/main" id="{64921E41-216D-3C45-9623-20B0C2C8E6F7}"/>
              </a:ext>
            </a:extLst>
          </p:cNvPr>
          <p:cNvSpPr/>
          <p:nvPr/>
        </p:nvSpPr>
        <p:spPr>
          <a:xfrm>
            <a:off x="228599" y="990018"/>
            <a:ext cx="8547411" cy="1799576"/>
          </a:xfrm>
          <a:prstGeom prst="flowChartDocumen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 name="Google Shape;975;p61">
            <a:extLst>
              <a:ext uri="{FF2B5EF4-FFF2-40B4-BE49-F238E27FC236}">
                <a16:creationId xmlns:a16="http://schemas.microsoft.com/office/drawing/2014/main" id="{92E0BD43-8C41-354E-B4A4-81E3F20DA1A3}"/>
              </a:ext>
            </a:extLst>
          </p:cNvPr>
          <p:cNvSpPr/>
          <p:nvPr/>
        </p:nvSpPr>
        <p:spPr>
          <a:xfrm>
            <a:off x="1690545" y="1428012"/>
            <a:ext cx="304800" cy="1066886"/>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63"/>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TD partie 1: données</a:t>
            </a:r>
            <a:endParaRPr/>
          </a:p>
        </p:txBody>
      </p:sp>
      <p:sp>
        <p:nvSpPr>
          <p:cNvPr id="999" name="Google Shape;999;p63"/>
          <p:cNvSpPr txBox="1">
            <a:spLocks noGrp="1"/>
          </p:cNvSpPr>
          <p:nvPr>
            <p:ph type="body" idx="1"/>
          </p:nvPr>
        </p:nvSpPr>
        <p:spPr>
          <a:xfrm>
            <a:off x="279400" y="1236124"/>
            <a:ext cx="8644500" cy="4962000"/>
          </a:xfrm>
          <a:prstGeom prst="rect">
            <a:avLst/>
          </a:prstGeom>
        </p:spPr>
        <p:txBody>
          <a:bodyPr spcFirstLastPara="1" wrap="square" lIns="91425" tIns="91425" rIns="91425" bIns="91425" anchor="t" anchorCtr="0">
            <a:noAutofit/>
          </a:bodyPr>
          <a:lstStyle/>
          <a:p>
            <a:pPr marL="457200" lvl="0" indent="-355600" algn="l" rtl="0">
              <a:spcBef>
                <a:spcPts val="400"/>
              </a:spcBef>
              <a:spcAft>
                <a:spcPts val="0"/>
              </a:spcAft>
              <a:buSzPts val="2000"/>
              <a:buChar char="-"/>
            </a:pPr>
            <a:r>
              <a:rPr lang="fr-FR"/>
              <a:t>Patient étudié dans le cadre de l’International Cancer Genome Consortium (ICGC) groupe Sarcome</a:t>
            </a:r>
            <a:endParaRPr/>
          </a:p>
          <a:p>
            <a:pPr marL="457200" lvl="0" indent="0" algn="l" rtl="0">
              <a:spcBef>
                <a:spcPts val="400"/>
              </a:spcBef>
              <a:spcAft>
                <a:spcPts val="0"/>
              </a:spcAft>
              <a:buNone/>
            </a:pPr>
            <a:endParaRPr/>
          </a:p>
          <a:p>
            <a:pPr marL="457200" lvl="0" indent="-355600" algn="l" rtl="0">
              <a:spcBef>
                <a:spcPts val="400"/>
              </a:spcBef>
              <a:spcAft>
                <a:spcPts val="0"/>
              </a:spcAft>
              <a:buSzPts val="2000"/>
              <a:buChar char="-"/>
            </a:pPr>
            <a:r>
              <a:rPr lang="fr-FR"/>
              <a:t>Données brutes (fastq, sous échantillon du chr17) provenant de:</a:t>
            </a:r>
            <a:endParaRPr/>
          </a:p>
          <a:p>
            <a:pPr marL="914400" lvl="1" indent="-406400" algn="l" rtl="0">
              <a:spcBef>
                <a:spcPts val="0"/>
              </a:spcBef>
              <a:spcAft>
                <a:spcPts val="0"/>
              </a:spcAft>
              <a:buSzPts val="2800"/>
              <a:buChar char="-"/>
            </a:pPr>
            <a:r>
              <a:rPr lang="fr-FR" sz="2000"/>
              <a:t>échantillon tumoral (WGS et RNA-seq)</a:t>
            </a:r>
            <a:endParaRPr sz="2000"/>
          </a:p>
          <a:p>
            <a:pPr marL="914400" lvl="1" indent="-406400" algn="l" rtl="0">
              <a:lnSpc>
                <a:spcPct val="115000"/>
              </a:lnSpc>
              <a:spcBef>
                <a:spcPts val="0"/>
              </a:spcBef>
              <a:spcAft>
                <a:spcPts val="0"/>
              </a:spcAft>
              <a:buSzPts val="2800"/>
              <a:buChar char="-"/>
            </a:pPr>
            <a:r>
              <a:rPr lang="fr-FR" sz="2000"/>
              <a:t>échantillon sain (WGS)</a:t>
            </a:r>
            <a:endParaRPr sz="2000"/>
          </a:p>
          <a:p>
            <a:pPr marL="914400" lvl="0" indent="0" algn="l" rtl="0">
              <a:lnSpc>
                <a:spcPct val="115000"/>
              </a:lnSpc>
              <a:spcBef>
                <a:spcPts val="400"/>
              </a:spcBef>
              <a:spcAft>
                <a:spcPts val="0"/>
              </a:spcAft>
              <a:buNone/>
            </a:pPr>
            <a:endParaRPr sz="2000"/>
          </a:p>
          <a:p>
            <a:pPr marL="457200" lvl="0" indent="-355600" algn="l" rtl="0">
              <a:lnSpc>
                <a:spcPct val="115000"/>
              </a:lnSpc>
              <a:spcBef>
                <a:spcPts val="400"/>
              </a:spcBef>
              <a:spcAft>
                <a:spcPts val="0"/>
              </a:spcAft>
              <a:buSzPts val="2000"/>
              <a:buChar char="-"/>
            </a:pPr>
            <a:r>
              <a:rPr lang="fr-FR"/>
              <a:t>Génome de référence et annotations des gènes (hg38)</a:t>
            </a:r>
            <a:endParaRPr/>
          </a:p>
          <a:p>
            <a:pPr marL="457200" lvl="0" indent="0" algn="l" rtl="0">
              <a:lnSpc>
                <a:spcPct val="115000"/>
              </a:lnSpc>
              <a:spcBef>
                <a:spcPts val="400"/>
              </a:spcBef>
              <a:spcAft>
                <a:spcPts val="0"/>
              </a:spcAft>
              <a:buNone/>
            </a:pPr>
            <a:endParaRPr/>
          </a:p>
          <a:p>
            <a:pPr marL="0" lvl="0" indent="0" algn="l" rtl="0">
              <a:lnSpc>
                <a:spcPct val="115000"/>
              </a:lnSpc>
              <a:spcBef>
                <a:spcPts val="400"/>
              </a:spcBef>
              <a:spcAft>
                <a:spcPts val="0"/>
              </a:spcAft>
              <a:buNone/>
            </a:pPr>
            <a:endParaRPr sz="1800"/>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r>
              <a:rPr lang="fr-FR"/>
              <a:t> </a:t>
            </a:r>
            <a:endParaRPr/>
          </a:p>
        </p:txBody>
      </p:sp>
      <p:sp>
        <p:nvSpPr>
          <p:cNvPr id="1000" name="Google Shape;1000;p63"/>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56</a:t>
            </a:fld>
            <a:endParaRPr/>
          </a:p>
        </p:txBody>
      </p:sp>
      <p:sp>
        <p:nvSpPr>
          <p:cNvPr id="1001" name="Google Shape;1001;p63"/>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002" name="Google Shape;1002;p63"/>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dirty="0" err="1"/>
              <a:t>rNGSClass</a:t>
            </a:r>
            <a:r>
              <a:rPr lang="fr-FR" dirty="0"/>
              <a:t> - application en cancérologie</a:t>
            </a:r>
            <a:endParaRPr sz="1000" b="0" i="0" u="none" strike="noStrike" cap="none" dirty="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Pendant que ça installe … Introduction générale </a:t>
            </a:r>
            <a:endParaRPr/>
          </a:p>
        </p:txBody>
      </p:sp>
      <p:sp>
        <p:nvSpPr>
          <p:cNvPr id="111" name="Google Shape;111;p13"/>
          <p:cNvSpPr txBox="1">
            <a:spLocks noGrp="1"/>
          </p:cNvSpPr>
          <p:nvPr>
            <p:ph type="body" idx="1"/>
          </p:nvPr>
        </p:nvSpPr>
        <p:spPr>
          <a:xfrm>
            <a:off x="249750" y="2228300"/>
            <a:ext cx="8644500" cy="25962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fr-FR" sz="2400"/>
              <a:t>Qu’est ce qu’un cancer ?</a:t>
            </a:r>
            <a:endParaRPr sz="2400"/>
          </a:p>
          <a:p>
            <a:pPr marL="457200" lvl="0" indent="-381000" algn="l" rtl="0">
              <a:lnSpc>
                <a:spcPct val="150000"/>
              </a:lnSpc>
              <a:spcBef>
                <a:spcPts val="0"/>
              </a:spcBef>
              <a:spcAft>
                <a:spcPts val="0"/>
              </a:spcAft>
              <a:buSzPts val="2400"/>
              <a:buChar char="-"/>
            </a:pPr>
            <a:r>
              <a:rPr lang="fr-FR" sz="2400"/>
              <a:t>Apport des Next Generation Sequencing (NGS)</a:t>
            </a:r>
            <a:endParaRPr sz="2400"/>
          </a:p>
          <a:p>
            <a:pPr marL="457200" lvl="0" indent="-381000" algn="l" rtl="0">
              <a:lnSpc>
                <a:spcPct val="150000"/>
              </a:lnSpc>
              <a:spcBef>
                <a:spcPts val="0"/>
              </a:spcBef>
              <a:spcAft>
                <a:spcPts val="0"/>
              </a:spcAft>
              <a:buSzPts val="2400"/>
              <a:buChar char="-"/>
            </a:pPr>
            <a:r>
              <a:rPr lang="fr-FR" sz="2400"/>
              <a:t>Pipeline de traitement des données</a:t>
            </a:r>
            <a:endParaRPr sz="2400"/>
          </a:p>
          <a:p>
            <a:pPr marL="457200" lvl="0" indent="-381000" algn="l" rtl="0">
              <a:lnSpc>
                <a:spcPct val="150000"/>
              </a:lnSpc>
              <a:spcBef>
                <a:spcPts val="0"/>
              </a:spcBef>
              <a:spcAft>
                <a:spcPts val="0"/>
              </a:spcAft>
              <a:buSzPts val="2400"/>
              <a:buChar char="-"/>
            </a:pPr>
            <a:r>
              <a:rPr lang="fr-FR" sz="2400"/>
              <a:t>Présentation du TD</a:t>
            </a:r>
            <a:endParaRPr sz="2400"/>
          </a:p>
        </p:txBody>
      </p:sp>
      <p:sp>
        <p:nvSpPr>
          <p:cNvPr id="112" name="Google Shape;112;p13"/>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6</a:t>
            </a:fld>
            <a:endParaRPr/>
          </a:p>
        </p:txBody>
      </p:sp>
      <p:sp>
        <p:nvSpPr>
          <p:cNvPr id="113" name="Google Shape;113;p13"/>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14" name="Google Shape;114;p13"/>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4"/>
          <p:cNvPicPr preferRelativeResize="0"/>
          <p:nvPr/>
        </p:nvPicPr>
        <p:blipFill>
          <a:blip r:embed="rId3">
            <a:alphaModFix/>
          </a:blip>
          <a:stretch>
            <a:fillRect/>
          </a:stretch>
        </p:blipFill>
        <p:spPr>
          <a:xfrm>
            <a:off x="1287250" y="2631375"/>
            <a:ext cx="7160875" cy="3921825"/>
          </a:xfrm>
          <a:prstGeom prst="rect">
            <a:avLst/>
          </a:prstGeom>
          <a:noFill/>
          <a:ln>
            <a:noFill/>
          </a:ln>
        </p:spPr>
      </p:pic>
      <p:sp>
        <p:nvSpPr>
          <p:cNvPr id="121" name="Google Shape;121;p14"/>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lt1"/>
                </a:solidFill>
              </a:rPr>
              <a:t>Qu’est ce qu’un cancer ?</a:t>
            </a:r>
            <a:endParaRPr/>
          </a:p>
        </p:txBody>
      </p:sp>
      <p:sp>
        <p:nvSpPr>
          <p:cNvPr id="122" name="Google Shape;122;p14"/>
          <p:cNvSpPr txBox="1">
            <a:spLocks noGrp="1"/>
          </p:cNvSpPr>
          <p:nvPr>
            <p:ph type="body" idx="1"/>
          </p:nvPr>
        </p:nvSpPr>
        <p:spPr>
          <a:xfrm>
            <a:off x="279400" y="1236131"/>
            <a:ext cx="8644500" cy="18033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400"/>
              </a:spcBef>
              <a:spcAft>
                <a:spcPts val="0"/>
              </a:spcAft>
              <a:buSzPts val="2200"/>
              <a:buAutoNum type="arabicPeriod"/>
            </a:pPr>
            <a:r>
              <a:rPr lang="fr-FR" sz="2200"/>
              <a:t>Histoire</a:t>
            </a:r>
            <a:endParaRPr sz="2400"/>
          </a:p>
          <a:p>
            <a:pPr marL="914400" lvl="1" indent="-355600" algn="l" rtl="0">
              <a:lnSpc>
                <a:spcPct val="115000"/>
              </a:lnSpc>
              <a:spcBef>
                <a:spcPts val="0"/>
              </a:spcBef>
              <a:spcAft>
                <a:spcPts val="0"/>
              </a:spcAft>
              <a:buSzPts val="2000"/>
              <a:buChar char="›"/>
            </a:pPr>
            <a:r>
              <a:rPr lang="fr-FR" sz="2000"/>
              <a:t>460 avant JC: Hippocrate nomme cette maladie “</a:t>
            </a:r>
            <a:r>
              <a:rPr lang="fr-FR" sz="2000" i="1"/>
              <a:t>karcinos</a:t>
            </a:r>
            <a:r>
              <a:rPr lang="fr-FR" sz="2000"/>
              <a:t>” (crabe) en analogie entre les ramifications des cellules cancéreuses et les pinces de crabe.</a:t>
            </a:r>
            <a:endParaRPr sz="2000"/>
          </a:p>
        </p:txBody>
      </p:sp>
      <p:sp>
        <p:nvSpPr>
          <p:cNvPr id="123" name="Google Shape;123;p14"/>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fr-FR"/>
              <a:t>7</a:t>
            </a:fld>
            <a:endParaRPr/>
          </a:p>
        </p:txBody>
      </p:sp>
      <p:sp>
        <p:nvSpPr>
          <p:cNvPr id="124" name="Google Shape;124;p14"/>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25" name="Google Shape;125;p14"/>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lt1"/>
                </a:solidFill>
              </a:rPr>
              <a:t>Qu’est ce qu’un cancer ?</a:t>
            </a:r>
            <a:endParaRPr/>
          </a:p>
        </p:txBody>
      </p:sp>
      <p:sp>
        <p:nvSpPr>
          <p:cNvPr id="132" name="Google Shape;132;p15"/>
          <p:cNvSpPr txBox="1">
            <a:spLocks noGrp="1"/>
          </p:cNvSpPr>
          <p:nvPr>
            <p:ph type="body" idx="1"/>
          </p:nvPr>
        </p:nvSpPr>
        <p:spPr>
          <a:xfrm>
            <a:off x="279400" y="1236125"/>
            <a:ext cx="8644500" cy="53172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400"/>
              </a:spcBef>
              <a:spcAft>
                <a:spcPts val="0"/>
              </a:spcAft>
              <a:buSzPts val="2200"/>
              <a:buAutoNum type="arabicPeriod"/>
            </a:pPr>
            <a:r>
              <a:rPr lang="fr-FR" sz="2200"/>
              <a:t>Histoire</a:t>
            </a:r>
            <a:endParaRPr sz="2400"/>
          </a:p>
          <a:p>
            <a:pPr marL="914400" lvl="1" indent="-355600" algn="l" rtl="0">
              <a:lnSpc>
                <a:spcPct val="115000"/>
              </a:lnSpc>
              <a:spcBef>
                <a:spcPts val="0"/>
              </a:spcBef>
              <a:spcAft>
                <a:spcPts val="0"/>
              </a:spcAft>
              <a:buSzPts val="2000"/>
              <a:buChar char="›"/>
            </a:pPr>
            <a:r>
              <a:rPr lang="fr-FR" sz="2000"/>
              <a:t>460 avant JC: Hippocrate nomme cette maladie “</a:t>
            </a:r>
            <a:r>
              <a:rPr lang="fr-FR" sz="2000" i="1"/>
              <a:t>karcinos</a:t>
            </a:r>
            <a:r>
              <a:rPr lang="fr-FR" sz="2000"/>
              <a:t>” (crabe) en analogie entre les ramifications des cellules cancéreuses et les pinces de crabe.</a:t>
            </a:r>
            <a:endParaRPr sz="2000"/>
          </a:p>
          <a:p>
            <a:pPr marL="0" lvl="0" indent="0" algn="l" rtl="0">
              <a:lnSpc>
                <a:spcPct val="100000"/>
              </a:lnSpc>
              <a:spcBef>
                <a:spcPts val="400"/>
              </a:spcBef>
              <a:spcAft>
                <a:spcPts val="0"/>
              </a:spcAft>
              <a:buNone/>
            </a:pPr>
            <a:endParaRPr sz="2000"/>
          </a:p>
          <a:p>
            <a:pPr marL="457200" lvl="0" indent="-368300" algn="l" rtl="0">
              <a:lnSpc>
                <a:spcPct val="150000"/>
              </a:lnSpc>
              <a:spcBef>
                <a:spcPts val="400"/>
              </a:spcBef>
              <a:spcAft>
                <a:spcPts val="0"/>
              </a:spcAft>
              <a:buSzPts val="2200"/>
              <a:buAutoNum type="arabicPeriod"/>
            </a:pPr>
            <a:r>
              <a:rPr lang="fr-FR" sz="2200"/>
              <a:t>Incidence</a:t>
            </a:r>
            <a:endParaRPr sz="2200"/>
          </a:p>
          <a:p>
            <a:pPr marL="914400" lvl="1" indent="-355600" algn="l" rtl="0">
              <a:lnSpc>
                <a:spcPct val="115000"/>
              </a:lnSpc>
              <a:spcBef>
                <a:spcPts val="0"/>
              </a:spcBef>
              <a:spcAft>
                <a:spcPts val="0"/>
              </a:spcAft>
              <a:buSzPts val="2000"/>
              <a:buChar char="›"/>
            </a:pPr>
            <a:r>
              <a:rPr lang="fr-FR" sz="2000"/>
              <a:t>En 2018 en France: ~382 000 nouveaux cas / ~157 000 décès </a:t>
            </a:r>
            <a:r>
              <a:rPr lang="fr-FR" sz="1600"/>
              <a:t>(source: https://www.santepubliquefrance.fr/maladies-et-traumatismes/cancers)</a:t>
            </a:r>
            <a:endParaRPr sz="1600"/>
          </a:p>
          <a:p>
            <a:pPr marL="0" lvl="0" indent="0" algn="l" rtl="0">
              <a:lnSpc>
                <a:spcPct val="115000"/>
              </a:lnSpc>
              <a:spcBef>
                <a:spcPts val="400"/>
              </a:spcBef>
              <a:spcAft>
                <a:spcPts val="0"/>
              </a:spcAft>
              <a:buNone/>
            </a:pPr>
            <a:endParaRPr sz="2000"/>
          </a:p>
          <a:p>
            <a:pPr marL="0" lvl="0" indent="0" algn="l" rtl="0">
              <a:lnSpc>
                <a:spcPct val="115000"/>
              </a:lnSpc>
              <a:spcBef>
                <a:spcPts val="400"/>
              </a:spcBef>
              <a:spcAft>
                <a:spcPts val="0"/>
              </a:spcAft>
              <a:buNone/>
            </a:pPr>
            <a:endParaRPr sz="2000"/>
          </a:p>
        </p:txBody>
      </p:sp>
      <p:sp>
        <p:nvSpPr>
          <p:cNvPr id="133" name="Google Shape;133;p15"/>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8</a:t>
            </a:fld>
            <a:endParaRPr/>
          </a:p>
        </p:txBody>
      </p:sp>
      <p:sp>
        <p:nvSpPr>
          <p:cNvPr id="134" name="Google Shape;134;p15"/>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35" name="Google Shape;135;p15"/>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0" y="0"/>
            <a:ext cx="8686800" cy="9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lt1"/>
                </a:solidFill>
              </a:rPr>
              <a:t>Incidence des cancers en France (2012)</a:t>
            </a:r>
            <a:endParaRPr/>
          </a:p>
        </p:txBody>
      </p:sp>
      <p:sp>
        <p:nvSpPr>
          <p:cNvPr id="142" name="Google Shape;142;p16"/>
          <p:cNvSpPr txBox="1">
            <a:spLocks noGrp="1"/>
          </p:cNvSpPr>
          <p:nvPr>
            <p:ph type="sldNum" idx="12"/>
          </p:nvPr>
        </p:nvSpPr>
        <p:spPr>
          <a:xfrm>
            <a:off x="0" y="655320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9</a:t>
            </a:fld>
            <a:endParaRPr/>
          </a:p>
        </p:txBody>
      </p:sp>
      <p:pic>
        <p:nvPicPr>
          <p:cNvPr id="143" name="Google Shape;143;p16"/>
          <p:cNvPicPr preferRelativeResize="0"/>
          <p:nvPr/>
        </p:nvPicPr>
        <p:blipFill>
          <a:blip r:embed="rId3">
            <a:alphaModFix/>
          </a:blip>
          <a:stretch>
            <a:fillRect/>
          </a:stretch>
        </p:blipFill>
        <p:spPr>
          <a:xfrm>
            <a:off x="587975" y="959650"/>
            <a:ext cx="7696200" cy="5372100"/>
          </a:xfrm>
          <a:prstGeom prst="rect">
            <a:avLst/>
          </a:prstGeom>
          <a:noFill/>
          <a:ln>
            <a:noFill/>
          </a:ln>
        </p:spPr>
      </p:pic>
      <p:sp>
        <p:nvSpPr>
          <p:cNvPr id="144" name="Google Shape;144;p16"/>
          <p:cNvSpPr txBox="1"/>
          <p:nvPr/>
        </p:nvSpPr>
        <p:spPr>
          <a:xfrm>
            <a:off x="266850" y="6176400"/>
            <a:ext cx="86103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Muller, Marianna. (2017). Les ADN tumoraux circulants et leur rôle dans les cancers colorectaux métastatiques : application en théranostique.</a:t>
            </a:r>
            <a:endParaRPr/>
          </a:p>
        </p:txBody>
      </p:sp>
      <p:sp>
        <p:nvSpPr>
          <p:cNvPr id="145" name="Google Shape;145;p16"/>
          <p:cNvSpPr txBox="1">
            <a:spLocks noGrp="1"/>
          </p:cNvSpPr>
          <p:nvPr>
            <p:ph type="dt" idx="10"/>
          </p:nvPr>
        </p:nvSpPr>
        <p:spPr>
          <a:xfrm>
            <a:off x="457200" y="6654800"/>
            <a:ext cx="2578200" cy="206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fr-FR"/>
              <a:t>Elodie Darbo</a:t>
            </a:r>
            <a:endParaRPr sz="1000" b="0" i="0" u="none" strike="noStrike" cap="none">
              <a:solidFill>
                <a:schemeClr val="dk2"/>
              </a:solidFill>
              <a:latin typeface="Arial"/>
              <a:ea typeface="Arial"/>
              <a:cs typeface="Arial"/>
              <a:sym typeface="Arial"/>
            </a:endParaRPr>
          </a:p>
        </p:txBody>
      </p:sp>
      <p:sp>
        <p:nvSpPr>
          <p:cNvPr id="146" name="Google Shape;146;p16"/>
          <p:cNvSpPr txBox="1">
            <a:spLocks noGrp="1"/>
          </p:cNvSpPr>
          <p:nvPr>
            <p:ph type="ftr" idx="11"/>
          </p:nvPr>
        </p:nvSpPr>
        <p:spPr>
          <a:xfrm>
            <a:off x="3039530" y="6654800"/>
            <a:ext cx="5257800" cy="206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FR"/>
              <a:t>rNGSClass - application en cancérologie</a:t>
            </a:r>
            <a:endParaRPr sz="1000" b="0" i="0" u="none" strike="noStrike" cap="none">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hème Office">
  <a:themeElements>
    <a:clrScheme name="Personnalisée 17">
      <a:dk1>
        <a:srgbClr val="000000"/>
      </a:dk1>
      <a:lt1>
        <a:srgbClr val="FFFFFF"/>
      </a:lt1>
      <a:dk2>
        <a:srgbClr val="BEAD8A"/>
      </a:dk2>
      <a:lt2>
        <a:srgbClr val="443A31"/>
      </a:lt2>
      <a:accent1>
        <a:srgbClr val="009DE0"/>
      </a:accent1>
      <a:accent2>
        <a:srgbClr val="63C6F5"/>
      </a:accent2>
      <a:accent3>
        <a:srgbClr val="9FDAF9"/>
      </a:accent3>
      <a:accent4>
        <a:srgbClr val="9F3E91"/>
      </a:accent4>
      <a:accent5>
        <a:srgbClr val="DACC52"/>
      </a:accent5>
      <a:accent6>
        <a:srgbClr val="EC6C43"/>
      </a:accent6>
      <a:hlink>
        <a:srgbClr val="9F3E91"/>
      </a:hlink>
      <a:folHlink>
        <a:srgbClr val="34B1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TotalTime>
  <Words>5035</Words>
  <Application>Microsoft Macintosh PowerPoint</Application>
  <PresentationFormat>Affichage à l'écran (4:3)</PresentationFormat>
  <Paragraphs>739</Paragraphs>
  <Slides>56</Slides>
  <Notes>56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56</vt:i4>
      </vt:variant>
    </vt:vector>
  </HeadingPairs>
  <TitlesOfParts>
    <vt:vector size="62" baseType="lpstr">
      <vt:lpstr>Noto Sans Symbols</vt:lpstr>
      <vt:lpstr>Merriweather Sans</vt:lpstr>
      <vt:lpstr>Helvetica Neue</vt:lpstr>
      <vt:lpstr>Calibri</vt:lpstr>
      <vt:lpstr>Arial</vt:lpstr>
      <vt:lpstr>Thème Office</vt:lpstr>
      <vt:lpstr>Présentation PowerPoint</vt:lpstr>
      <vt:lpstr>Présentation PowerPoint</vt:lpstr>
      <vt:lpstr>Télécharger le support TD</vt:lpstr>
      <vt:lpstr>Plan général sur les 8h de TD </vt:lpstr>
      <vt:lpstr>Installation des packages</vt:lpstr>
      <vt:lpstr>Pendant que ça installe … Introduction générale </vt:lpstr>
      <vt:lpstr>Qu’est ce qu’un cancer ?</vt:lpstr>
      <vt:lpstr>Qu’est ce qu’un cancer ?</vt:lpstr>
      <vt:lpstr>Incidence des cancers en France (2012)</vt:lpstr>
      <vt:lpstr>Qu’est ce qu’un cancer ?</vt:lpstr>
      <vt:lpstr>Qu’est ce qu’un cancer ?</vt:lpstr>
      <vt:lpstr>Les mutations acquises ou somatiques</vt:lpstr>
      <vt:lpstr>Acquisition des mutations</vt:lpstr>
      <vt:lpstr>Le cycle cellulaire</vt:lpstr>
      <vt:lpstr>Transformation des cellules</vt:lpstr>
      <vt:lpstr>Evolution du cancer</vt:lpstr>
      <vt:lpstr>Les gènes impliqués dans la cancérogenèse </vt:lpstr>
      <vt:lpstr>Caractéristiques d’une cellule cancéreuse</vt:lpstr>
      <vt:lpstr>Challenge: détecter les mutations promotrices (marqueurs moléculaires)</vt:lpstr>
      <vt:lpstr>L’utilité des données Next Generation Sequencing (NGS)</vt:lpstr>
      <vt:lpstr>L’utilité des données Next Generation Sequencing (NGS)</vt:lpstr>
      <vt:lpstr>Vue d’ensemble d’un projet </vt:lpstr>
      <vt:lpstr>Présentation du TD</vt:lpstr>
      <vt:lpstr>Ce qu’on va faire sur l’ensemble du TD</vt:lpstr>
      <vt:lpstr>Objectifs</vt:lpstr>
      <vt:lpstr>TD partie 1: étapes</vt:lpstr>
      <vt:lpstr>TD partie 1: étapes</vt:lpstr>
      <vt:lpstr>Production des données NGS </vt:lpstr>
      <vt:lpstr>TD partie 1: étapes</vt:lpstr>
      <vt:lpstr>Données brutes: fastq files (.fastq ou .fq)</vt:lpstr>
      <vt:lpstr>Données brutes: fastq files (.fastq ou .fq)</vt:lpstr>
      <vt:lpstr>Données brutes: fastq files (.fastq ou .fq)</vt:lpstr>
      <vt:lpstr>Données brutes: fastq files (.fastq ou .fq)</vt:lpstr>
      <vt:lpstr>TD partie 1: étapes</vt:lpstr>
      <vt:lpstr>Qualité du séquençage: analyse d’un résultat fastQC</vt:lpstr>
      <vt:lpstr>File format</vt:lpstr>
      <vt:lpstr>Reliability of base calling (per base)</vt:lpstr>
      <vt:lpstr>Reliability of base calling (per base)</vt:lpstr>
      <vt:lpstr>Reliability of base calling (per sequence)</vt:lpstr>
      <vt:lpstr>Reliability of base calling (per sequence)</vt:lpstr>
      <vt:lpstr>Contamination: per base sequence content</vt:lpstr>
      <vt:lpstr>Contamination: per base sequence content</vt:lpstr>
      <vt:lpstr>Duplication: subset enrichment</vt:lpstr>
      <vt:lpstr>Duplication: subset enrichment</vt:lpstr>
      <vt:lpstr>Données brutes: nettoyage</vt:lpstr>
      <vt:lpstr>D’où proviennent les fragments séquencés?</vt:lpstr>
      <vt:lpstr>TD partie 1: étapes</vt:lpstr>
      <vt:lpstr>Présentation PowerPoint</vt:lpstr>
      <vt:lpstr>Reference genome/transcriptome available </vt:lpstr>
      <vt:lpstr>Chercher une aiguille dans une botte de foin</vt:lpstr>
      <vt:lpstr>Quelques répétitions</vt:lpstr>
      <vt:lpstr>Lorsqu’on étudie des échantillons tumoraux  ... </vt:lpstr>
      <vt:lpstr>Présentation PowerPoint</vt:lpstr>
      <vt:lpstr>Données d’alignement: SAM / BAM format (.sam/.bam) </vt:lpstr>
      <vt:lpstr>Données d’alignement: nettoyage des SAM / BAM</vt:lpstr>
      <vt:lpstr>TD partie 1: données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Elodie Darbo</cp:lastModifiedBy>
  <cp:revision>4</cp:revision>
  <dcterms:modified xsi:type="dcterms:W3CDTF">2021-12-12T17:50:34Z</dcterms:modified>
</cp:coreProperties>
</file>